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7" r:id="rId11"/>
  </p:sldIdLst>
  <p:sldSz cx="9144000" cy="5143500" type="screen16x9"/>
  <p:notesSz cx="6858000" cy="9144000"/>
  <p:embeddedFontLst>
    <p:embeddedFont>
      <p:font typeface="Albert Sans" panose="020B0604020202020204" charset="0"/>
      <p:regular r:id="rId13"/>
      <p:bold r:id="rId14"/>
      <p:italic r:id="rId15"/>
      <p:boldItalic r:id="rId16"/>
    </p:embeddedFont>
    <p:embeddedFont>
      <p:font typeface="Amasis MT Pro Black" panose="02040A04050005020304" pitchFamily="18" charset="0"/>
      <p:bold r:id="rId17"/>
      <p:boldItalic r:id="rId18"/>
    </p:embeddedFont>
    <p:embeddedFont>
      <p:font typeface="Anaheim" panose="020B0604020202020204" charset="0"/>
      <p:regular r:id="rId19"/>
      <p:bold r:id="rId20"/>
    </p:embeddedFont>
    <p:embeddedFont>
      <p:font typeface="Aptos Serif" panose="02020604070405020304" pitchFamily="18" charset="0"/>
      <p:regular r:id="rId21"/>
      <p:bold r:id="rId22"/>
      <p:italic r:id="rId23"/>
      <p:boldItalic r:id="rId24"/>
    </p:embeddedFont>
    <p:embeddedFont>
      <p:font typeface="Bebas Neue" panose="020B0606020202050201" pitchFamily="34" charset="0"/>
      <p:regular r:id="rId25"/>
    </p:embeddedFont>
    <p:embeddedFont>
      <p:font typeface="Epilogue" panose="020B0604020202020204" charset="0"/>
      <p:regular r:id="rId26"/>
      <p:bold r:id="rId27"/>
      <p:italic r:id="rId28"/>
      <p:boldItalic r:id="rId29"/>
    </p:embeddedFont>
    <p:embeddedFont>
      <p:font typeface="Golos Text"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7ED21C-B263-434F-B537-B31397A8B1DD}">
  <a:tblStyle styleId="{B57ED21C-B263-434F-B537-B31397A8B1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7fc65ecb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a7fc65ecb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F55149B1-C311-E4E4-5A47-9C98DFBEF0B9}"/>
            </a:ext>
          </a:extLst>
        </p:cNvPr>
        <p:cNvGrpSpPr/>
        <p:nvPr/>
      </p:nvGrpSpPr>
      <p:grpSpPr>
        <a:xfrm>
          <a:off x="0" y="0"/>
          <a:ext cx="0" cy="0"/>
          <a:chOff x="0" y="0"/>
          <a:chExt cx="0" cy="0"/>
        </a:xfrm>
      </p:grpSpPr>
      <p:sp>
        <p:nvSpPr>
          <p:cNvPr id="202" name="Google Shape;202;g2a8d4be75ac_1_74:notes">
            <a:extLst>
              <a:ext uri="{FF2B5EF4-FFF2-40B4-BE49-F238E27FC236}">
                <a16:creationId xmlns:a16="http://schemas.microsoft.com/office/drawing/2014/main" id="{C350876C-319A-8784-AAE9-F3A699DFC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8d4be75ac_1_74:notes">
            <a:extLst>
              <a:ext uri="{FF2B5EF4-FFF2-40B4-BE49-F238E27FC236}">
                <a16:creationId xmlns:a16="http://schemas.microsoft.com/office/drawing/2014/main" id="{838F837B-E56C-7CD6-2FA4-EC9560DD41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53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7fc65ecbe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7fc65ecbe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a7fc65ec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a7fc65ec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8d4be75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8d4be75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a8d4be75a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a8d4be75a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a877bfc73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a877bfc73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8d4be75a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8d4be75a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8d4be75ac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8d4be75ac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8d4be75ac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8d4be75ac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10" name="Google Shape;10;p2"/>
          <p:cNvSpPr txBox="1">
            <a:spLocks noGrp="1"/>
          </p:cNvSpPr>
          <p:nvPr>
            <p:ph type="ctrTitle"/>
          </p:nvPr>
        </p:nvSpPr>
        <p:spPr>
          <a:xfrm>
            <a:off x="2122950" y="1433100"/>
            <a:ext cx="4898100" cy="1839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122950" y="3275700"/>
            <a:ext cx="4898100" cy="434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3"/>
        <p:cNvGrpSpPr/>
        <p:nvPr/>
      </p:nvGrpSpPr>
      <p:grpSpPr>
        <a:xfrm>
          <a:off x="0" y="0"/>
          <a:ext cx="0" cy="0"/>
          <a:chOff x="0" y="0"/>
          <a:chExt cx="0" cy="0"/>
        </a:xfrm>
      </p:grpSpPr>
      <p:pic>
        <p:nvPicPr>
          <p:cNvPr id="54" name="Google Shape;54;p11"/>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55" name="Google Shape;5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7" name="Google Shape;57;p11"/>
          <p:cNvPicPr preferRelativeResize="0"/>
          <p:nvPr/>
        </p:nvPicPr>
        <p:blipFill>
          <a:blip r:embed="rId3">
            <a:alphaModFix/>
          </a:blip>
          <a:stretch>
            <a:fillRect/>
          </a:stretch>
        </p:blipFill>
        <p:spPr>
          <a:xfrm>
            <a:off x="6680442" y="-882675"/>
            <a:ext cx="2225702" cy="2225699"/>
          </a:xfrm>
          <a:prstGeom prst="rect">
            <a:avLst/>
          </a:prstGeom>
          <a:noFill/>
          <a:ln>
            <a:noFill/>
          </a:ln>
        </p:spPr>
      </p:pic>
      <p:sp>
        <p:nvSpPr>
          <p:cNvPr id="58" name="Google Shape;58;p11"/>
          <p:cNvSpPr/>
          <p:nvPr/>
        </p:nvSpPr>
        <p:spPr>
          <a:xfrm>
            <a:off x="6957350" y="-605775"/>
            <a:ext cx="1671900" cy="16719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59" name="Google Shape;59;p11"/>
          <p:cNvPicPr preferRelativeResize="0"/>
          <p:nvPr/>
        </p:nvPicPr>
        <p:blipFill>
          <a:blip r:embed="rId4">
            <a:alphaModFix/>
          </a:blip>
          <a:stretch>
            <a:fillRect/>
          </a:stretch>
        </p:blipFill>
        <p:spPr>
          <a:xfrm>
            <a:off x="7974355" y="656607"/>
            <a:ext cx="1322045" cy="1322042"/>
          </a:xfrm>
          <a:prstGeom prst="rect">
            <a:avLst/>
          </a:prstGeom>
          <a:noFill/>
          <a:ln>
            <a:noFill/>
          </a:ln>
        </p:spPr>
      </p:pic>
      <p:sp>
        <p:nvSpPr>
          <p:cNvPr id="60" name="Google Shape;60;p11"/>
          <p:cNvSpPr/>
          <p:nvPr/>
        </p:nvSpPr>
        <p:spPr>
          <a:xfrm>
            <a:off x="8428900" y="1606350"/>
            <a:ext cx="372300" cy="372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1" name="Google Shape;61;p11"/>
          <p:cNvSpPr/>
          <p:nvPr/>
        </p:nvSpPr>
        <p:spPr>
          <a:xfrm>
            <a:off x="6058799" y="858225"/>
            <a:ext cx="207900" cy="20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mt="19000"/>
          </a:blip>
          <a:srcRect t="7784" b="7784"/>
          <a:stretch/>
        </p:blipFill>
        <p:spPr>
          <a:xfrm rot="10800000">
            <a:off x="0" y="0"/>
            <a:ext cx="9143999" cy="5143501"/>
          </a:xfrm>
          <a:prstGeom prst="rect">
            <a:avLst/>
          </a:prstGeom>
          <a:noFill/>
          <a:ln>
            <a:noFill/>
          </a:ln>
        </p:spPr>
      </p:pic>
      <p:pic>
        <p:nvPicPr>
          <p:cNvPr id="65" name="Google Shape;65;p13"/>
          <p:cNvPicPr preferRelativeResize="0"/>
          <p:nvPr/>
        </p:nvPicPr>
        <p:blipFill>
          <a:blip r:embed="rId3">
            <a:alphaModFix/>
          </a:blip>
          <a:stretch>
            <a:fillRect/>
          </a:stretch>
        </p:blipFill>
        <p:spPr>
          <a:xfrm rot="-5400000" flipH="1">
            <a:off x="8221175" y="-585813"/>
            <a:ext cx="1102675" cy="1657375"/>
          </a:xfrm>
          <a:prstGeom prst="rect">
            <a:avLst/>
          </a:prstGeom>
          <a:noFill/>
          <a:ln>
            <a:noFill/>
          </a:ln>
        </p:spPr>
      </p:pic>
      <p:sp>
        <p:nvSpPr>
          <p:cNvPr id="66" name="Google Shape;66;p13"/>
          <p:cNvSpPr/>
          <p:nvPr/>
        </p:nvSpPr>
        <p:spPr>
          <a:xfrm>
            <a:off x="8429000" y="535000"/>
            <a:ext cx="372300" cy="372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7" name="Google Shape;67;p13"/>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mt="19000"/>
          </a:blip>
          <a:srcRect b="15569"/>
          <a:stretch/>
        </p:blipFill>
        <p:spPr>
          <a:xfrm rot="10800000">
            <a:off x="0" y="0"/>
            <a:ext cx="9143999" cy="5143501"/>
          </a:xfrm>
          <a:prstGeom prst="rect">
            <a:avLst/>
          </a:prstGeom>
          <a:noFill/>
          <a:ln>
            <a:noFill/>
          </a:ln>
        </p:spPr>
      </p:pic>
      <p:sp>
        <p:nvSpPr>
          <p:cNvPr id="70" name="Google Shape;70;p14"/>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pic>
        <p:nvPicPr>
          <p:cNvPr id="71" name="Google Shape;71;p14"/>
          <p:cNvPicPr preferRelativeResize="0"/>
          <p:nvPr/>
        </p:nvPicPr>
        <p:blipFill>
          <a:blip r:embed="rId3">
            <a:alphaModFix/>
          </a:blip>
          <a:stretch>
            <a:fillRect/>
          </a:stretch>
        </p:blipFill>
        <p:spPr>
          <a:xfrm rot="5400000">
            <a:off x="8396438" y="3815526"/>
            <a:ext cx="1347026" cy="2698175"/>
          </a:xfrm>
          <a:prstGeom prst="rect">
            <a:avLst/>
          </a:prstGeom>
          <a:noFill/>
          <a:ln>
            <a:noFill/>
          </a:ln>
        </p:spPr>
      </p:pic>
      <p:sp>
        <p:nvSpPr>
          <p:cNvPr id="72" name="Google Shape;72;p14"/>
          <p:cNvSpPr/>
          <p:nvPr/>
        </p:nvSpPr>
        <p:spPr>
          <a:xfrm rot="-5400000">
            <a:off x="8652350" y="3912875"/>
            <a:ext cx="835200" cy="8352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mt="19000"/>
          </a:blip>
          <a:srcRect t="15569"/>
          <a:stretch/>
        </p:blipFill>
        <p:spPr>
          <a:xfrm rot="10800000">
            <a:off x="0" y="0"/>
            <a:ext cx="9143999" cy="5143501"/>
          </a:xfrm>
          <a:prstGeom prst="rect">
            <a:avLst/>
          </a:prstGeom>
          <a:noFill/>
          <a:ln>
            <a:noFill/>
          </a:ln>
        </p:spPr>
      </p:pic>
      <p:sp>
        <p:nvSpPr>
          <p:cNvPr id="75" name="Google Shape;75;p15"/>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6" name="Google Shape;76;p15"/>
          <p:cNvSpPr/>
          <p:nvPr/>
        </p:nvSpPr>
        <p:spPr>
          <a:xfrm>
            <a:off x="8663375" y="4521796"/>
            <a:ext cx="173400" cy="17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mt="19000"/>
          </a:blip>
          <a:srcRect b="15569"/>
          <a:stretch/>
        </p:blipFill>
        <p:spPr>
          <a:xfrm>
            <a:off x="0" y="0"/>
            <a:ext cx="9143999" cy="5143501"/>
          </a:xfrm>
          <a:prstGeom prst="rect">
            <a:avLst/>
          </a:prstGeom>
          <a:noFill/>
          <a:ln>
            <a:noFill/>
          </a:ln>
        </p:spPr>
      </p:pic>
      <p:pic>
        <p:nvPicPr>
          <p:cNvPr id="84" name="Google Shape;84;p17"/>
          <p:cNvPicPr preferRelativeResize="0"/>
          <p:nvPr/>
        </p:nvPicPr>
        <p:blipFill>
          <a:blip r:embed="rId3">
            <a:alphaModFix/>
          </a:blip>
          <a:stretch>
            <a:fillRect/>
          </a:stretch>
        </p:blipFill>
        <p:spPr>
          <a:xfrm rot="10800000">
            <a:off x="-659593" y="3766748"/>
            <a:ext cx="2749374" cy="1376760"/>
          </a:xfrm>
          <a:prstGeom prst="rect">
            <a:avLst/>
          </a:prstGeom>
          <a:noFill/>
          <a:ln>
            <a:noFill/>
          </a:ln>
        </p:spPr>
      </p:pic>
      <p:pic>
        <p:nvPicPr>
          <p:cNvPr id="85" name="Google Shape;85;p17"/>
          <p:cNvPicPr preferRelativeResize="0"/>
          <p:nvPr/>
        </p:nvPicPr>
        <p:blipFill>
          <a:blip r:embed="rId4">
            <a:alphaModFix/>
          </a:blip>
          <a:stretch>
            <a:fillRect/>
          </a:stretch>
        </p:blipFill>
        <p:spPr>
          <a:xfrm>
            <a:off x="1136490" y="3577933"/>
            <a:ext cx="903383" cy="903392"/>
          </a:xfrm>
          <a:prstGeom prst="rect">
            <a:avLst/>
          </a:prstGeom>
          <a:noFill/>
          <a:ln>
            <a:noFill/>
          </a:ln>
        </p:spPr>
      </p:pic>
      <p:sp>
        <p:nvSpPr>
          <p:cNvPr id="86" name="Google Shape;86;p17"/>
          <p:cNvSpPr/>
          <p:nvPr/>
        </p:nvSpPr>
        <p:spPr>
          <a:xfrm>
            <a:off x="8086900" y="852100"/>
            <a:ext cx="543600" cy="5436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7" name="Google Shape;87;p17"/>
          <p:cNvSpPr/>
          <p:nvPr/>
        </p:nvSpPr>
        <p:spPr>
          <a:xfrm>
            <a:off x="7497699" y="431050"/>
            <a:ext cx="207900" cy="20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2">
            <a:alphaModFix amt="19000"/>
          </a:blip>
          <a:srcRect b="15569"/>
          <a:stretch/>
        </p:blipFill>
        <p:spPr>
          <a:xfrm>
            <a:off x="0" y="0"/>
            <a:ext cx="9143999" cy="5143501"/>
          </a:xfrm>
          <a:prstGeom prst="rect">
            <a:avLst/>
          </a:prstGeom>
          <a:noFill/>
          <a:ln>
            <a:noFill/>
          </a:ln>
        </p:spPr>
      </p:pic>
      <p:pic>
        <p:nvPicPr>
          <p:cNvPr id="90" name="Google Shape;90;p18"/>
          <p:cNvPicPr preferRelativeResize="0"/>
          <p:nvPr/>
        </p:nvPicPr>
        <p:blipFill>
          <a:blip r:embed="rId3">
            <a:alphaModFix/>
          </a:blip>
          <a:stretch>
            <a:fillRect/>
          </a:stretch>
        </p:blipFill>
        <p:spPr>
          <a:xfrm rot="5400000">
            <a:off x="15962" y="-621914"/>
            <a:ext cx="1248049" cy="2491876"/>
          </a:xfrm>
          <a:prstGeom prst="rect">
            <a:avLst/>
          </a:prstGeom>
          <a:noFill/>
          <a:ln>
            <a:noFill/>
          </a:ln>
        </p:spPr>
      </p:pic>
      <p:pic>
        <p:nvPicPr>
          <p:cNvPr id="91" name="Google Shape;91;p18"/>
          <p:cNvPicPr preferRelativeResize="0"/>
          <p:nvPr/>
        </p:nvPicPr>
        <p:blipFill>
          <a:blip r:embed="rId4">
            <a:alphaModFix/>
          </a:blip>
          <a:stretch>
            <a:fillRect/>
          </a:stretch>
        </p:blipFill>
        <p:spPr>
          <a:xfrm flipH="1">
            <a:off x="7570977" y="2779176"/>
            <a:ext cx="1573019" cy="2364324"/>
          </a:xfrm>
          <a:prstGeom prst="rect">
            <a:avLst/>
          </a:prstGeom>
          <a:noFill/>
          <a:ln>
            <a:noFill/>
          </a:ln>
        </p:spPr>
      </p:pic>
      <p:sp>
        <p:nvSpPr>
          <p:cNvPr id="92" name="Google Shape;92;p18"/>
          <p:cNvSpPr/>
          <p:nvPr/>
        </p:nvSpPr>
        <p:spPr>
          <a:xfrm>
            <a:off x="7537000" y="2779175"/>
            <a:ext cx="891900" cy="8919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3" name="Google Shape;93;p18"/>
          <p:cNvSpPr/>
          <p:nvPr/>
        </p:nvSpPr>
        <p:spPr>
          <a:xfrm>
            <a:off x="6143025" y="4132580"/>
            <a:ext cx="297600" cy="297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 name="Google Shape;94;p18"/>
          <p:cNvSpPr/>
          <p:nvPr/>
        </p:nvSpPr>
        <p:spPr>
          <a:xfrm>
            <a:off x="863250" y="932575"/>
            <a:ext cx="568800" cy="5688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5" name="Google Shape;95;p18"/>
          <p:cNvSpPr/>
          <p:nvPr/>
        </p:nvSpPr>
        <p:spPr>
          <a:xfrm>
            <a:off x="2407125" y="419950"/>
            <a:ext cx="187800" cy="18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14" name="Google Shape;14;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19000"/>
          </a:blip>
          <a:srcRect b="15569"/>
          <a:stretch/>
        </p:blipFill>
        <p:spPr>
          <a:xfrm rot="10800000">
            <a:off x="0" y="0"/>
            <a:ext cx="9143999" cy="5143501"/>
          </a:xfrm>
          <a:prstGeom prst="rect">
            <a:avLst/>
          </a:prstGeom>
          <a:noFill/>
          <a:ln>
            <a:noFill/>
          </a:ln>
        </p:spPr>
      </p:pic>
      <p:sp>
        <p:nvSpPr>
          <p:cNvPr id="19" name="Google Shape;19;p4"/>
          <p:cNvSpPr txBox="1">
            <a:spLocks noGrp="1"/>
          </p:cNvSpPr>
          <p:nvPr>
            <p:ph type="title"/>
          </p:nvPr>
        </p:nvSpPr>
        <p:spPr>
          <a:xfrm>
            <a:off x="715100" y="535000"/>
            <a:ext cx="4278600" cy="1101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20" name="Google Shape;20;p4"/>
          <p:cNvSpPr txBox="1">
            <a:spLocks noGrp="1"/>
          </p:cNvSpPr>
          <p:nvPr>
            <p:ph type="body" idx="1"/>
          </p:nvPr>
        </p:nvSpPr>
        <p:spPr>
          <a:xfrm>
            <a:off x="715100" y="1713100"/>
            <a:ext cx="4278600" cy="2895300"/>
          </a:xfrm>
          <a:prstGeom prst="rect">
            <a:avLst/>
          </a:prstGeom>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23" name="Google Shape;23;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19000"/>
          </a:blip>
          <a:srcRect t="15569"/>
          <a:stretch/>
        </p:blipFill>
        <p:spPr>
          <a:xfrm>
            <a:off x="0" y="0"/>
            <a:ext cx="9143999" cy="5143501"/>
          </a:xfrm>
          <a:prstGeom prst="rect">
            <a:avLst/>
          </a:prstGeom>
          <a:noFill/>
          <a:ln>
            <a:noFill/>
          </a:ln>
        </p:spPr>
      </p:pic>
      <p:sp>
        <p:nvSpPr>
          <p:cNvPr id="30" name="Google Shape;30;p6"/>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pic>
        <p:nvPicPr>
          <p:cNvPr id="31" name="Google Shape;31;p6"/>
          <p:cNvPicPr preferRelativeResize="0"/>
          <p:nvPr/>
        </p:nvPicPr>
        <p:blipFill>
          <a:blip r:embed="rId3">
            <a:alphaModFix/>
          </a:blip>
          <a:stretch>
            <a:fillRect/>
          </a:stretch>
        </p:blipFill>
        <p:spPr>
          <a:xfrm rot="10800000" flipH="1">
            <a:off x="-752701" y="4529475"/>
            <a:ext cx="1945500" cy="974250"/>
          </a:xfrm>
          <a:prstGeom prst="rect">
            <a:avLst/>
          </a:prstGeom>
          <a:noFill/>
          <a:ln>
            <a:noFill/>
          </a:ln>
        </p:spPr>
      </p:pic>
      <p:sp>
        <p:nvSpPr>
          <p:cNvPr id="32" name="Google Shape;32;p6"/>
          <p:cNvSpPr/>
          <p:nvPr/>
        </p:nvSpPr>
        <p:spPr>
          <a:xfrm>
            <a:off x="8103449" y="372663"/>
            <a:ext cx="207900" cy="20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 name="Google Shape;33;p6"/>
          <p:cNvSpPr/>
          <p:nvPr/>
        </p:nvSpPr>
        <p:spPr>
          <a:xfrm>
            <a:off x="-613548" y="3818800"/>
            <a:ext cx="1003200" cy="10032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4" name="Google Shape;34;p6"/>
          <p:cNvSpPr/>
          <p:nvPr/>
        </p:nvSpPr>
        <p:spPr>
          <a:xfrm>
            <a:off x="8788976" y="725950"/>
            <a:ext cx="609600" cy="6096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5"/>
        <p:cNvGrpSpPr/>
        <p:nvPr/>
      </p:nvGrpSpPr>
      <p:grpSpPr>
        <a:xfrm>
          <a:off x="0" y="0"/>
          <a:ext cx="0" cy="0"/>
          <a:chOff x="0" y="0"/>
          <a:chExt cx="0" cy="0"/>
        </a:xfrm>
      </p:grpSpPr>
      <p:pic>
        <p:nvPicPr>
          <p:cNvPr id="36" name="Google Shape;36;p7"/>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37" name="Google Shape;3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9"/>
        <p:cNvGrpSpPr/>
        <p:nvPr/>
      </p:nvGrpSpPr>
      <p:grpSpPr>
        <a:xfrm>
          <a:off x="0" y="0"/>
          <a:ext cx="0" cy="0"/>
          <a:chOff x="0" y="0"/>
          <a:chExt cx="0" cy="0"/>
        </a:xfrm>
      </p:grpSpPr>
      <p:pic>
        <p:nvPicPr>
          <p:cNvPr id="40" name="Google Shape;40;p8"/>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2" name="Google Shape;42;p8"/>
          <p:cNvPicPr preferRelativeResize="0"/>
          <p:nvPr/>
        </p:nvPicPr>
        <p:blipFill>
          <a:blip r:embed="rId3">
            <a:alphaModFix/>
          </a:blip>
          <a:stretch>
            <a:fillRect/>
          </a:stretch>
        </p:blipFill>
        <p:spPr>
          <a:xfrm>
            <a:off x="0" y="-12"/>
            <a:ext cx="2182820" cy="1093060"/>
          </a:xfrm>
          <a:prstGeom prst="rect">
            <a:avLst/>
          </a:prstGeom>
          <a:noFill/>
          <a:ln>
            <a:noFill/>
          </a:ln>
        </p:spPr>
      </p:pic>
      <p:pic>
        <p:nvPicPr>
          <p:cNvPr id="43" name="Google Shape;43;p8"/>
          <p:cNvPicPr preferRelativeResize="0"/>
          <p:nvPr/>
        </p:nvPicPr>
        <p:blipFill>
          <a:blip r:embed="rId4">
            <a:alphaModFix/>
          </a:blip>
          <a:stretch>
            <a:fillRect/>
          </a:stretch>
        </p:blipFill>
        <p:spPr>
          <a:xfrm rot="10800000">
            <a:off x="1308987" y="502531"/>
            <a:ext cx="1271088" cy="1271081"/>
          </a:xfrm>
          <a:prstGeom prst="rect">
            <a:avLst/>
          </a:prstGeom>
          <a:noFill/>
          <a:ln>
            <a:noFill/>
          </a:ln>
        </p:spPr>
      </p:pic>
      <p:sp>
        <p:nvSpPr>
          <p:cNvPr id="44" name="Google Shape;44;p8"/>
          <p:cNvSpPr/>
          <p:nvPr/>
        </p:nvSpPr>
        <p:spPr>
          <a:xfrm rot="10800000">
            <a:off x="484549" y="2412888"/>
            <a:ext cx="609600" cy="6096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5" name="Google Shape;45;p8"/>
          <p:cNvSpPr/>
          <p:nvPr/>
        </p:nvSpPr>
        <p:spPr>
          <a:xfrm rot="10800000">
            <a:off x="2182825" y="2760600"/>
            <a:ext cx="261900" cy="2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6"/>
        <p:cNvGrpSpPr/>
        <p:nvPr/>
      </p:nvGrpSpPr>
      <p:grpSpPr>
        <a:xfrm>
          <a:off x="0" y="0"/>
          <a:ext cx="0" cy="0"/>
          <a:chOff x="0" y="0"/>
          <a:chExt cx="0" cy="0"/>
        </a:xfrm>
      </p:grpSpPr>
      <p:pic>
        <p:nvPicPr>
          <p:cNvPr id="47" name="Google Shape;47;p9"/>
          <p:cNvPicPr preferRelativeResize="0"/>
          <p:nvPr/>
        </p:nvPicPr>
        <p:blipFill rotWithShape="1">
          <a:blip r:embed="rId2">
            <a:alphaModFix amt="19000"/>
          </a:blip>
          <a:srcRect b="15569"/>
          <a:stretch/>
        </p:blipFill>
        <p:spPr>
          <a:xfrm>
            <a:off x="0" y="0"/>
            <a:ext cx="9143999" cy="5143501"/>
          </a:xfrm>
          <a:prstGeom prst="rect">
            <a:avLst/>
          </a:prstGeom>
          <a:noFill/>
          <a:ln>
            <a:noFill/>
          </a:ln>
        </p:spPr>
      </p:pic>
      <p:sp>
        <p:nvSpPr>
          <p:cNvPr id="48" name="Google Shape;48;p9"/>
          <p:cNvSpPr txBox="1">
            <a:spLocks noGrp="1"/>
          </p:cNvSpPr>
          <p:nvPr>
            <p:ph type="title"/>
          </p:nvPr>
        </p:nvSpPr>
        <p:spPr>
          <a:xfrm>
            <a:off x="715100" y="802738"/>
            <a:ext cx="7713900" cy="140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715100" y="2208963"/>
            <a:ext cx="7713900" cy="213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0" y="0"/>
            <a:ext cx="9144000" cy="5143500"/>
          </a:xfrm>
          <a:prstGeom prst="rect">
            <a:avLst/>
          </a:prstGeom>
          <a:noFill/>
          <a:ln>
            <a:noFill/>
          </a:ln>
        </p:spPr>
      </p:sp>
      <p:sp>
        <p:nvSpPr>
          <p:cNvPr id="52" name="Google Shape;52;p10"/>
          <p:cNvSpPr txBox="1">
            <a:spLocks noGrp="1"/>
          </p:cNvSpPr>
          <p:nvPr>
            <p:ph type="title"/>
          </p:nvPr>
        </p:nvSpPr>
        <p:spPr>
          <a:xfrm>
            <a:off x="715100" y="3968300"/>
            <a:ext cx="77139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4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75200"/>
            <a:ext cx="7713900" cy="3433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764109" y="1551123"/>
            <a:ext cx="7615782" cy="2015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“WEATHER</a:t>
            </a:r>
            <a:br>
              <a:rPr lang="en" dirty="0"/>
            </a:br>
            <a:r>
              <a:rPr lang="en" dirty="0"/>
              <a:t>MONITORING</a:t>
            </a:r>
            <a:br>
              <a:rPr lang="en" dirty="0"/>
            </a:br>
            <a:r>
              <a:rPr lang="en" dirty="0"/>
              <a:t>STATION”</a:t>
            </a:r>
            <a:endParaRPr dirty="0"/>
          </a:p>
        </p:txBody>
      </p:sp>
      <p:sp>
        <p:nvSpPr>
          <p:cNvPr id="107" name="Google Shape;107;p22"/>
          <p:cNvSpPr txBox="1">
            <a:spLocks noGrp="1"/>
          </p:cNvSpPr>
          <p:nvPr>
            <p:ph type="subTitle" idx="1"/>
          </p:nvPr>
        </p:nvSpPr>
        <p:spPr>
          <a:xfrm>
            <a:off x="2122950" y="3275700"/>
            <a:ext cx="4898100" cy="4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USING IOT AND CLOUD COMPUTING</a:t>
            </a:r>
            <a:endParaRPr dirty="0"/>
          </a:p>
        </p:txBody>
      </p:sp>
      <p:pic>
        <p:nvPicPr>
          <p:cNvPr id="108" name="Google Shape;108;p22"/>
          <p:cNvPicPr preferRelativeResize="0"/>
          <p:nvPr/>
        </p:nvPicPr>
        <p:blipFill>
          <a:blip r:embed="rId3">
            <a:alphaModFix/>
          </a:blip>
          <a:stretch>
            <a:fillRect/>
          </a:stretch>
        </p:blipFill>
        <p:spPr>
          <a:xfrm>
            <a:off x="6680442" y="-882675"/>
            <a:ext cx="2225702" cy="2225699"/>
          </a:xfrm>
          <a:prstGeom prst="rect">
            <a:avLst/>
          </a:prstGeom>
          <a:noFill/>
          <a:ln>
            <a:noFill/>
          </a:ln>
        </p:spPr>
      </p:pic>
      <p:sp>
        <p:nvSpPr>
          <p:cNvPr id="109" name="Google Shape;109;p22"/>
          <p:cNvSpPr/>
          <p:nvPr/>
        </p:nvSpPr>
        <p:spPr>
          <a:xfrm>
            <a:off x="6957350" y="-605775"/>
            <a:ext cx="1671900" cy="16719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110" name="Google Shape;110;p22"/>
          <p:cNvPicPr preferRelativeResize="0"/>
          <p:nvPr/>
        </p:nvPicPr>
        <p:blipFill>
          <a:blip r:embed="rId4">
            <a:alphaModFix/>
          </a:blip>
          <a:stretch>
            <a:fillRect/>
          </a:stretch>
        </p:blipFill>
        <p:spPr>
          <a:xfrm rot="10800000">
            <a:off x="-5051" y="2445325"/>
            <a:ext cx="1347026" cy="2698175"/>
          </a:xfrm>
          <a:prstGeom prst="rect">
            <a:avLst/>
          </a:prstGeom>
          <a:noFill/>
          <a:ln>
            <a:noFill/>
          </a:ln>
        </p:spPr>
      </p:pic>
      <p:sp>
        <p:nvSpPr>
          <p:cNvPr id="111" name="Google Shape;111;p22"/>
          <p:cNvSpPr/>
          <p:nvPr/>
        </p:nvSpPr>
        <p:spPr>
          <a:xfrm>
            <a:off x="792527" y="2445325"/>
            <a:ext cx="1003200" cy="10032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112" name="Google Shape;112;p22"/>
          <p:cNvPicPr preferRelativeResize="0"/>
          <p:nvPr/>
        </p:nvPicPr>
        <p:blipFill>
          <a:blip r:embed="rId5">
            <a:alphaModFix/>
          </a:blip>
          <a:stretch>
            <a:fillRect/>
          </a:stretch>
        </p:blipFill>
        <p:spPr>
          <a:xfrm>
            <a:off x="7974355" y="656607"/>
            <a:ext cx="1322045" cy="1322042"/>
          </a:xfrm>
          <a:prstGeom prst="rect">
            <a:avLst/>
          </a:prstGeom>
          <a:noFill/>
          <a:ln>
            <a:noFill/>
          </a:ln>
        </p:spPr>
      </p:pic>
      <p:sp>
        <p:nvSpPr>
          <p:cNvPr id="113" name="Google Shape;113;p22"/>
          <p:cNvSpPr/>
          <p:nvPr/>
        </p:nvSpPr>
        <p:spPr>
          <a:xfrm>
            <a:off x="8428900" y="1606350"/>
            <a:ext cx="372300" cy="372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114" name="Google Shape;114;p22"/>
          <p:cNvPicPr preferRelativeResize="0"/>
          <p:nvPr/>
        </p:nvPicPr>
        <p:blipFill>
          <a:blip r:embed="rId6">
            <a:alphaModFix/>
          </a:blip>
          <a:stretch>
            <a:fillRect/>
          </a:stretch>
        </p:blipFill>
        <p:spPr>
          <a:xfrm rot="10800000">
            <a:off x="715102" y="4315175"/>
            <a:ext cx="1654175" cy="828325"/>
          </a:xfrm>
          <a:prstGeom prst="rect">
            <a:avLst/>
          </a:prstGeom>
          <a:noFill/>
          <a:ln>
            <a:noFill/>
          </a:ln>
        </p:spPr>
      </p:pic>
      <p:sp>
        <p:nvSpPr>
          <p:cNvPr id="115" name="Google Shape;115;p22"/>
          <p:cNvSpPr/>
          <p:nvPr/>
        </p:nvSpPr>
        <p:spPr>
          <a:xfrm>
            <a:off x="342650" y="3663463"/>
            <a:ext cx="261900" cy="2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6" name="Google Shape;116;p22"/>
          <p:cNvSpPr/>
          <p:nvPr/>
        </p:nvSpPr>
        <p:spPr>
          <a:xfrm>
            <a:off x="7689343" y="126224"/>
            <a:ext cx="207900" cy="20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117" name="Google Shape;117;p22"/>
          <p:cNvPicPr preferRelativeResize="0"/>
          <p:nvPr/>
        </p:nvPicPr>
        <p:blipFill>
          <a:blip r:embed="rId7">
            <a:alphaModFix/>
          </a:blip>
          <a:stretch>
            <a:fillRect/>
          </a:stretch>
        </p:blipFill>
        <p:spPr>
          <a:xfrm>
            <a:off x="1795725" y="4195737"/>
            <a:ext cx="543525" cy="543525"/>
          </a:xfrm>
          <a:prstGeom prst="rect">
            <a:avLst/>
          </a:prstGeom>
          <a:noFill/>
          <a:ln>
            <a:noFill/>
          </a:ln>
        </p:spPr>
      </p:pic>
      <p:sp>
        <p:nvSpPr>
          <p:cNvPr id="2" name="TextBox 1">
            <a:extLst>
              <a:ext uri="{FF2B5EF4-FFF2-40B4-BE49-F238E27FC236}">
                <a16:creationId xmlns:a16="http://schemas.microsoft.com/office/drawing/2014/main" id="{D77669C7-08B4-E178-F1EC-DAA6ED7EB6A5}"/>
              </a:ext>
            </a:extLst>
          </p:cNvPr>
          <p:cNvSpPr txBox="1"/>
          <p:nvPr/>
        </p:nvSpPr>
        <p:spPr>
          <a:xfrm>
            <a:off x="4039178" y="3640523"/>
            <a:ext cx="3650165" cy="338554"/>
          </a:xfrm>
          <a:prstGeom prst="rect">
            <a:avLst/>
          </a:prstGeom>
          <a:noFill/>
        </p:spPr>
        <p:txBody>
          <a:bodyPr wrap="square" rtlCol="0">
            <a:spAutoFit/>
          </a:bodyPr>
          <a:lstStyle/>
          <a:p>
            <a:r>
              <a:rPr lang="en-US" sz="1600" dirty="0">
                <a:latin typeface="Albert Sans" panose="020B0604020202020204" charset="0"/>
              </a:rPr>
              <a:t>CS-IOT-3B</a:t>
            </a:r>
            <a:endParaRPr lang="en-IN" sz="1600" dirty="0">
              <a:latin typeface="Albert Sa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00A92E6-6999-F509-F135-7B6B8454D024}"/>
            </a:ext>
          </a:extLst>
        </p:cNvPr>
        <p:cNvGrpSpPr/>
        <p:nvPr/>
      </p:nvGrpSpPr>
      <p:grpSpPr>
        <a:xfrm>
          <a:off x="0" y="0"/>
          <a:ext cx="0" cy="0"/>
          <a:chOff x="0" y="0"/>
          <a:chExt cx="0" cy="0"/>
        </a:xfrm>
      </p:grpSpPr>
      <p:sp>
        <p:nvSpPr>
          <p:cNvPr id="205" name="Google Shape;205;p30">
            <a:extLst>
              <a:ext uri="{FF2B5EF4-FFF2-40B4-BE49-F238E27FC236}">
                <a16:creationId xmlns:a16="http://schemas.microsoft.com/office/drawing/2014/main" id="{ED23E661-3A8A-DB08-DF53-DAE69065F86D}"/>
              </a:ext>
            </a:extLst>
          </p:cNvPr>
          <p:cNvSpPr txBox="1">
            <a:spLocks noGrp="1"/>
          </p:cNvSpPr>
          <p:nvPr>
            <p:ph type="title"/>
          </p:nvPr>
        </p:nvSpPr>
        <p:spPr>
          <a:xfrm>
            <a:off x="528950" y="1805649"/>
            <a:ext cx="7832678" cy="14005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4000" dirty="0"/>
              <a:t>THANK</a:t>
            </a:r>
            <a:br>
              <a:rPr lang="en-US" sz="4000" dirty="0"/>
            </a:br>
            <a:r>
              <a:rPr lang="en-US" sz="4000" dirty="0"/>
              <a:t>YOU !</a:t>
            </a:r>
            <a:endParaRPr sz="4000" dirty="0"/>
          </a:p>
        </p:txBody>
      </p:sp>
      <p:cxnSp>
        <p:nvCxnSpPr>
          <p:cNvPr id="210" name="Google Shape;210;p30">
            <a:extLst>
              <a:ext uri="{FF2B5EF4-FFF2-40B4-BE49-F238E27FC236}">
                <a16:creationId xmlns:a16="http://schemas.microsoft.com/office/drawing/2014/main" id="{35D6A9D1-A120-2D8B-4D14-0BFAA3D77277}"/>
              </a:ext>
            </a:extLst>
          </p:cNvPr>
          <p:cNvCxnSpPr>
            <a:cxnSpLocks/>
          </p:cNvCxnSpPr>
          <p:nvPr/>
        </p:nvCxnSpPr>
        <p:spPr>
          <a:xfrm>
            <a:off x="4572050" y="2062000"/>
            <a:ext cx="0" cy="0"/>
          </a:xfrm>
          <a:prstGeom prst="straightConnector1">
            <a:avLst/>
          </a:prstGeom>
          <a:noFill/>
          <a:ln w="9525" cap="flat" cmpd="sng">
            <a:solidFill>
              <a:schemeClr val="dk1"/>
            </a:solidFill>
            <a:prstDash val="solid"/>
            <a:round/>
            <a:headEnd type="none" w="med" len="med"/>
            <a:tailEnd type="none" w="med" len="med"/>
          </a:ln>
        </p:spPr>
      </p:cxnSp>
      <p:pic>
        <p:nvPicPr>
          <p:cNvPr id="3" name="Google Shape;246;p32">
            <a:extLst>
              <a:ext uri="{FF2B5EF4-FFF2-40B4-BE49-F238E27FC236}">
                <a16:creationId xmlns:a16="http://schemas.microsoft.com/office/drawing/2014/main" id="{E3F6E71F-01C1-0DC6-3A8F-6DFBA88380AF}"/>
              </a:ext>
            </a:extLst>
          </p:cNvPr>
          <p:cNvPicPr preferRelativeResize="0"/>
          <p:nvPr/>
        </p:nvPicPr>
        <p:blipFill>
          <a:blip r:embed="rId3">
            <a:alphaModFix/>
          </a:blip>
          <a:stretch>
            <a:fillRect/>
          </a:stretch>
        </p:blipFill>
        <p:spPr>
          <a:xfrm rot="10800000">
            <a:off x="-360651" y="3821458"/>
            <a:ext cx="1322045" cy="1322042"/>
          </a:xfrm>
          <a:prstGeom prst="rect">
            <a:avLst/>
          </a:prstGeom>
          <a:noFill/>
          <a:ln>
            <a:noFill/>
          </a:ln>
        </p:spPr>
      </p:pic>
      <p:pic>
        <p:nvPicPr>
          <p:cNvPr id="4" name="Google Shape;242;p32">
            <a:extLst>
              <a:ext uri="{FF2B5EF4-FFF2-40B4-BE49-F238E27FC236}">
                <a16:creationId xmlns:a16="http://schemas.microsoft.com/office/drawing/2014/main" id="{19E10021-9471-020E-1866-0DA088B51B9B}"/>
              </a:ext>
            </a:extLst>
          </p:cNvPr>
          <p:cNvPicPr preferRelativeResize="0"/>
          <p:nvPr/>
        </p:nvPicPr>
        <p:blipFill>
          <a:blip r:embed="rId4">
            <a:alphaModFix/>
          </a:blip>
          <a:stretch>
            <a:fillRect/>
          </a:stretch>
        </p:blipFill>
        <p:spPr>
          <a:xfrm rot="10800000">
            <a:off x="232799" y="3821458"/>
            <a:ext cx="2225702" cy="2225699"/>
          </a:xfrm>
          <a:prstGeom prst="rect">
            <a:avLst/>
          </a:prstGeom>
          <a:noFill/>
          <a:ln>
            <a:noFill/>
          </a:ln>
        </p:spPr>
      </p:pic>
      <p:sp>
        <p:nvSpPr>
          <p:cNvPr id="243" name="Google Shape;243;p32"/>
          <p:cNvSpPr/>
          <p:nvPr/>
        </p:nvSpPr>
        <p:spPr>
          <a:xfrm rot="10800000">
            <a:off x="509700" y="4077375"/>
            <a:ext cx="1671900" cy="16719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5" name="Google Shape;244;p32">
            <a:extLst>
              <a:ext uri="{FF2B5EF4-FFF2-40B4-BE49-F238E27FC236}">
                <a16:creationId xmlns:a16="http://schemas.microsoft.com/office/drawing/2014/main" id="{B34284E2-1EAB-AEB9-0CD0-7AEB5C87B081}"/>
              </a:ext>
            </a:extLst>
          </p:cNvPr>
          <p:cNvPicPr preferRelativeResize="0"/>
          <p:nvPr/>
        </p:nvPicPr>
        <p:blipFill>
          <a:blip r:embed="rId5">
            <a:alphaModFix/>
          </a:blip>
          <a:stretch>
            <a:fillRect/>
          </a:stretch>
        </p:blipFill>
        <p:spPr>
          <a:xfrm>
            <a:off x="7844823" y="-12"/>
            <a:ext cx="1347026" cy="2698175"/>
          </a:xfrm>
          <a:prstGeom prst="rect">
            <a:avLst/>
          </a:prstGeom>
          <a:noFill/>
          <a:ln>
            <a:noFill/>
          </a:ln>
        </p:spPr>
      </p:pic>
      <p:pic>
        <p:nvPicPr>
          <p:cNvPr id="6" name="Picture 5">
            <a:extLst>
              <a:ext uri="{FF2B5EF4-FFF2-40B4-BE49-F238E27FC236}">
                <a16:creationId xmlns:a16="http://schemas.microsoft.com/office/drawing/2014/main" id="{0276B624-F982-814F-F9F0-167CB02AF329}"/>
              </a:ext>
            </a:extLst>
          </p:cNvPr>
          <p:cNvPicPr>
            <a:picLocks noChangeAspect="1"/>
          </p:cNvPicPr>
          <p:nvPr/>
        </p:nvPicPr>
        <p:blipFill>
          <a:blip r:embed="rId6"/>
          <a:stretch>
            <a:fillRect/>
          </a:stretch>
        </p:blipFill>
        <p:spPr>
          <a:xfrm>
            <a:off x="6866177" y="-12"/>
            <a:ext cx="1652159" cy="829128"/>
          </a:xfrm>
          <a:prstGeom prst="rect">
            <a:avLst/>
          </a:prstGeom>
        </p:spPr>
      </p:pic>
      <p:pic>
        <p:nvPicPr>
          <p:cNvPr id="251" name="Google Shape;251;p32"/>
          <p:cNvPicPr preferRelativeResize="0"/>
          <p:nvPr/>
        </p:nvPicPr>
        <p:blipFill>
          <a:blip r:embed="rId7">
            <a:alphaModFix/>
          </a:blip>
          <a:stretch>
            <a:fillRect/>
          </a:stretch>
        </p:blipFill>
        <p:spPr>
          <a:xfrm rot="10800000">
            <a:off x="6799700" y="398388"/>
            <a:ext cx="543525" cy="543525"/>
          </a:xfrm>
          <a:prstGeom prst="rect">
            <a:avLst/>
          </a:prstGeom>
          <a:noFill/>
          <a:ln>
            <a:noFill/>
          </a:ln>
        </p:spPr>
      </p:pic>
      <p:sp>
        <p:nvSpPr>
          <p:cNvPr id="247" name="Google Shape;247;p32"/>
          <p:cNvSpPr/>
          <p:nvPr/>
        </p:nvSpPr>
        <p:spPr>
          <a:xfrm rot="10800000">
            <a:off x="342800" y="3164850"/>
            <a:ext cx="372300" cy="372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 name="Google Shape;249;p32">
            <a:extLst>
              <a:ext uri="{FF2B5EF4-FFF2-40B4-BE49-F238E27FC236}">
                <a16:creationId xmlns:a16="http://schemas.microsoft.com/office/drawing/2014/main" id="{E318D9BE-12A6-DB54-DC22-56B5947C30FF}"/>
              </a:ext>
            </a:extLst>
          </p:cNvPr>
          <p:cNvSpPr/>
          <p:nvPr/>
        </p:nvSpPr>
        <p:spPr>
          <a:xfrm rot="10800000">
            <a:off x="8534400" y="1218137"/>
            <a:ext cx="261900" cy="2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extLst>
      <p:ext uri="{BB962C8B-B14F-4D97-AF65-F5344CB8AC3E}">
        <p14:creationId xmlns:p14="http://schemas.microsoft.com/office/powerpoint/2010/main" val="428579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715100" y="535000"/>
            <a:ext cx="4278600" cy="11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a:t>
            </a:r>
            <a:br>
              <a:rPr lang="en-IN" dirty="0"/>
            </a:br>
            <a:r>
              <a:rPr lang="en-IN" dirty="0"/>
              <a:t>STATEMENT</a:t>
            </a:r>
            <a:endParaRPr dirty="0"/>
          </a:p>
        </p:txBody>
      </p:sp>
      <p:sp>
        <p:nvSpPr>
          <p:cNvPr id="123" name="Google Shape;123;p23"/>
          <p:cNvSpPr txBox="1">
            <a:spLocks noGrp="1"/>
          </p:cNvSpPr>
          <p:nvPr>
            <p:ph type="body" idx="1"/>
          </p:nvPr>
        </p:nvSpPr>
        <p:spPr>
          <a:xfrm>
            <a:off x="500526" y="1636900"/>
            <a:ext cx="5835492" cy="2895300"/>
          </a:xfrm>
          <a:prstGeom prst="rect">
            <a:avLst/>
          </a:prstGeom>
        </p:spPr>
        <p:txBody>
          <a:bodyPr spcFirstLastPara="1" wrap="square" lIns="91425" tIns="91425" rIns="91425" bIns="91425" anchor="t" anchorCtr="0">
            <a:noAutofit/>
          </a:bodyPr>
          <a:lstStyle/>
          <a:p>
            <a:pPr marL="0" indent="0">
              <a:buNone/>
            </a:pPr>
            <a:r>
              <a:rPr lang="en-IN" sz="1800" kern="100" dirty="0">
                <a:solidFill>
                  <a:srgbClr val="000000"/>
                </a:solidFill>
                <a:effectLst/>
                <a:latin typeface="Times New Roman" panose="02020603050405020304" pitchFamily="18" charset="0"/>
                <a:ea typeface="Times New Roman" panose="02020603050405020304" pitchFamily="18" charset="0"/>
              </a:rPr>
              <a:t>In many rural and urban areas, there is a lack of real-time, accurate, and localized weather data. This impacts agriculture, urban planning, disaster management, and daily decision-making. Most existing weather stations are expensive, limited in number, or provide delayed updates, making them inaccessible for small communities or individuals. Hence, there is a need for a cost-effective, easily deployable, and real-time weather monitoring station.</a:t>
            </a:r>
          </a:p>
          <a:p>
            <a:pPr marL="0" lvl="0" indent="0" algn="l" rtl="0">
              <a:spcBef>
                <a:spcPts val="0"/>
              </a:spcBef>
              <a:spcAft>
                <a:spcPts val="0"/>
              </a:spcAft>
              <a:buNone/>
            </a:pPr>
            <a:endParaRPr dirty="0"/>
          </a:p>
        </p:txBody>
      </p:sp>
      <p:pic>
        <p:nvPicPr>
          <p:cNvPr id="3" name="Picture 2" descr="A black and white icon of a magnifying glass&#10;&#10;Description automatically generated">
            <a:extLst>
              <a:ext uri="{FF2B5EF4-FFF2-40B4-BE49-F238E27FC236}">
                <a16:creationId xmlns:a16="http://schemas.microsoft.com/office/drawing/2014/main" id="{FC74EBB8-5F0E-FFA6-D7D6-EC8FF5A0291F}"/>
              </a:ext>
            </a:extLst>
          </p:cNvPr>
          <p:cNvPicPr>
            <a:picLocks noChangeAspect="1"/>
          </p:cNvPicPr>
          <p:nvPr/>
        </p:nvPicPr>
        <p:blipFill>
          <a:blip r:embed="rId3"/>
          <a:stretch>
            <a:fillRect/>
          </a:stretch>
        </p:blipFill>
        <p:spPr>
          <a:xfrm>
            <a:off x="6871276" y="3032511"/>
            <a:ext cx="1881460" cy="1881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p:nvPr/>
        </p:nvSpPr>
        <p:spPr>
          <a:xfrm>
            <a:off x="789390" y="1472564"/>
            <a:ext cx="7975467" cy="3166343"/>
          </a:xfrm>
          <a:prstGeom prst="roundRect">
            <a:avLst>
              <a:gd name="adj" fmla="val 107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Golos Text"/>
              <a:ea typeface="Golos Text"/>
              <a:cs typeface="Golos Text"/>
              <a:sym typeface="Golos Text"/>
            </a:endParaRPr>
          </a:p>
        </p:txBody>
      </p:sp>
      <p:sp>
        <p:nvSpPr>
          <p:cNvPr id="133" name="Google Shape;133;p24"/>
          <p:cNvSpPr txBox="1">
            <a:spLocks noGrp="1"/>
          </p:cNvSpPr>
          <p:nvPr>
            <p:ph type="title"/>
          </p:nvPr>
        </p:nvSpPr>
        <p:spPr>
          <a:xfrm>
            <a:off x="930639" y="356173"/>
            <a:ext cx="3641362" cy="967971"/>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t>PROPOSED</a:t>
            </a:r>
            <a:br>
              <a:rPr lang="en-IN" dirty="0"/>
            </a:br>
            <a:r>
              <a:rPr lang="en-IN" dirty="0"/>
              <a:t>SOLUTION</a:t>
            </a:r>
            <a:endParaRPr dirty="0"/>
          </a:p>
        </p:txBody>
      </p:sp>
      <p:sp>
        <p:nvSpPr>
          <p:cNvPr id="4" name="TextBox 3">
            <a:extLst>
              <a:ext uri="{FF2B5EF4-FFF2-40B4-BE49-F238E27FC236}">
                <a16:creationId xmlns:a16="http://schemas.microsoft.com/office/drawing/2014/main" id="{0E421591-121E-DCAC-DDAE-D8EF2CB6BA89}"/>
              </a:ext>
            </a:extLst>
          </p:cNvPr>
          <p:cNvSpPr txBox="1"/>
          <p:nvPr/>
        </p:nvSpPr>
        <p:spPr>
          <a:xfrm>
            <a:off x="936016" y="1574908"/>
            <a:ext cx="7418594" cy="3212418"/>
          </a:xfrm>
          <a:prstGeom prst="rect">
            <a:avLst/>
          </a:prstGeom>
          <a:noFill/>
        </p:spPr>
        <p:txBody>
          <a:bodyPr wrap="square" rtlCol="0">
            <a:spAutoFit/>
          </a:bodyPr>
          <a:lstStyle/>
          <a:p>
            <a:pPr marL="76200" marR="149860" indent="-6350" algn="just">
              <a:lnSpc>
                <a:spcPct val="103000"/>
              </a:lnSpc>
              <a:spcAft>
                <a:spcPts val="185"/>
              </a:spcAft>
            </a:pPr>
            <a:r>
              <a:rPr lang="en-IN" sz="1800" kern="100" dirty="0">
                <a:solidFill>
                  <a:srgbClr val="000000"/>
                </a:solidFill>
                <a:effectLst/>
                <a:latin typeface="Times New Roman" panose="02020603050405020304" pitchFamily="18" charset="0"/>
                <a:ea typeface="Times New Roman" panose="02020603050405020304" pitchFamily="18" charset="0"/>
              </a:rPr>
              <a:t>The proposed solution is a low-cost, IoT-based weather monitoring station that gathers real-time environmental data such as temperature, humidity, air pressure, and rainfall. This system will leverage various sensors connected to </a:t>
            </a:r>
            <a:r>
              <a:rPr lang="en-IN" sz="1800" kern="100" dirty="0" err="1">
                <a:solidFill>
                  <a:srgbClr val="000000"/>
                </a:solidFill>
                <a:effectLst/>
                <a:latin typeface="Times New Roman" panose="02020603050405020304" pitchFamily="18" charset="0"/>
                <a:ea typeface="Times New Roman" panose="02020603050405020304" pitchFamily="18" charset="0"/>
              </a:rPr>
              <a:t>NodeMCU</a:t>
            </a:r>
            <a:r>
              <a:rPr lang="en-IN" sz="1800" kern="100" dirty="0">
                <a:solidFill>
                  <a:srgbClr val="000000"/>
                </a:solidFill>
                <a:effectLst/>
                <a:latin typeface="Times New Roman" panose="02020603050405020304" pitchFamily="18" charset="0"/>
                <a:ea typeface="Times New Roman" panose="02020603050405020304" pitchFamily="18" charset="0"/>
              </a:rPr>
              <a:t>, which transmits the data to the cloud via Wi-Fi. The data can be accessed by users through </a:t>
            </a:r>
            <a:r>
              <a:rPr lang="en-IN" sz="1800" kern="100" dirty="0" err="1">
                <a:solidFill>
                  <a:srgbClr val="000000"/>
                </a:solidFill>
                <a:effectLst/>
                <a:latin typeface="Times New Roman" panose="02020603050405020304" pitchFamily="18" charset="0"/>
                <a:ea typeface="Times New Roman" panose="02020603050405020304" pitchFamily="18" charset="0"/>
              </a:rPr>
              <a:t>ThingSpeak</a:t>
            </a:r>
            <a:r>
              <a:rPr lang="en-IN" sz="1800" kern="100" dirty="0">
                <a:solidFill>
                  <a:srgbClr val="000000"/>
                </a:solidFill>
                <a:effectLst/>
                <a:latin typeface="Times New Roman" panose="02020603050405020304" pitchFamily="18" charset="0"/>
                <a:ea typeface="Times New Roman" panose="02020603050405020304" pitchFamily="18" charset="0"/>
              </a:rPr>
              <a:t>, providing real-time weather updates and historical trends.</a:t>
            </a:r>
          </a:p>
          <a:p>
            <a:pPr marL="76200" marR="149860" indent="-6350" algn="just">
              <a:lnSpc>
                <a:spcPct val="103000"/>
              </a:lnSpc>
              <a:spcAft>
                <a:spcPts val="185"/>
              </a:spcAft>
            </a:pPr>
            <a:r>
              <a:rPr lang="en-IN" sz="1800" kern="100" dirty="0">
                <a:solidFill>
                  <a:srgbClr val="000000"/>
                </a:solidFill>
                <a:effectLst/>
                <a:latin typeface="Times New Roman" panose="02020603050405020304" pitchFamily="18" charset="0"/>
                <a:ea typeface="Times New Roman" panose="02020603050405020304" pitchFamily="18" charset="0"/>
              </a:rPr>
              <a:t>This system can be installed in multiple locations to provide localized weather insights, with the potential to integrate with national or global weather networks. The data gathered can help farmers, city planners, or the general public make informed decisions.</a:t>
            </a:r>
          </a:p>
          <a:p>
            <a:endParaRPr lang="en-IN" dirty="0"/>
          </a:p>
        </p:txBody>
      </p:sp>
      <p:pic>
        <p:nvPicPr>
          <p:cNvPr id="6" name="Picture 5" descr="A light bulb with a check mark inside&#10;&#10;Description automatically generated">
            <a:extLst>
              <a:ext uri="{FF2B5EF4-FFF2-40B4-BE49-F238E27FC236}">
                <a16:creationId xmlns:a16="http://schemas.microsoft.com/office/drawing/2014/main" id="{E705151A-A00A-923E-081A-6EA541981837}"/>
              </a:ext>
            </a:extLst>
          </p:cNvPr>
          <p:cNvPicPr>
            <a:picLocks noChangeAspect="1"/>
          </p:cNvPicPr>
          <p:nvPr/>
        </p:nvPicPr>
        <p:blipFill>
          <a:blip r:embed="rId3"/>
          <a:stretch>
            <a:fillRect/>
          </a:stretch>
        </p:blipFill>
        <p:spPr>
          <a:xfrm>
            <a:off x="7568426" y="109717"/>
            <a:ext cx="958540" cy="9585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655627" y="311927"/>
            <a:ext cx="6272998"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COMPONENTS USED</a:t>
            </a:r>
            <a:endParaRPr dirty="0"/>
          </a:p>
        </p:txBody>
      </p:sp>
      <p:sp>
        <p:nvSpPr>
          <p:cNvPr id="2" name="TextBox 1">
            <a:extLst>
              <a:ext uri="{FF2B5EF4-FFF2-40B4-BE49-F238E27FC236}">
                <a16:creationId xmlns:a16="http://schemas.microsoft.com/office/drawing/2014/main" id="{A0B3D454-D720-74C8-877E-30753ABC4E43}"/>
              </a:ext>
            </a:extLst>
          </p:cNvPr>
          <p:cNvSpPr txBox="1"/>
          <p:nvPr/>
        </p:nvSpPr>
        <p:spPr>
          <a:xfrm>
            <a:off x="655627" y="895937"/>
            <a:ext cx="7975417" cy="738664"/>
          </a:xfrm>
          <a:prstGeom prst="rect">
            <a:avLst/>
          </a:prstGeom>
          <a:noFill/>
        </p:spPr>
        <p:txBody>
          <a:bodyPr wrap="square" rtlCol="0">
            <a:spAutoFit/>
          </a:bodyPr>
          <a:lstStyle/>
          <a:p>
            <a:r>
              <a:rPr lang="en-IN" dirty="0">
                <a:latin typeface="Amasis MT Pro Black" panose="02040A04050005020304" pitchFamily="18" charset="0"/>
              </a:rPr>
              <a:t>HARDWARE REQUIREMENTS :</a:t>
            </a:r>
          </a:p>
          <a:p>
            <a:endParaRPr lang="en-IN" dirty="0"/>
          </a:p>
          <a:p>
            <a:endParaRPr lang="en-IN" dirty="0"/>
          </a:p>
        </p:txBody>
      </p:sp>
      <p:sp>
        <p:nvSpPr>
          <p:cNvPr id="8" name="Rectangle: Rounded Corners 7">
            <a:extLst>
              <a:ext uri="{FF2B5EF4-FFF2-40B4-BE49-F238E27FC236}">
                <a16:creationId xmlns:a16="http://schemas.microsoft.com/office/drawing/2014/main" id="{FE0ECB54-6BA6-73F5-BE38-05D6867858BD}"/>
              </a:ext>
            </a:extLst>
          </p:cNvPr>
          <p:cNvSpPr/>
          <p:nvPr/>
        </p:nvSpPr>
        <p:spPr>
          <a:xfrm>
            <a:off x="512956" y="1265269"/>
            <a:ext cx="8467493" cy="3566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 name="Picture 9" descr="A circuit board with many colored wires&#10;&#10;Description automatically generated">
            <a:extLst>
              <a:ext uri="{FF2B5EF4-FFF2-40B4-BE49-F238E27FC236}">
                <a16:creationId xmlns:a16="http://schemas.microsoft.com/office/drawing/2014/main" id="{0400AA51-CEE1-3654-688F-20C51E242802}"/>
              </a:ext>
            </a:extLst>
          </p:cNvPr>
          <p:cNvPicPr>
            <a:picLocks noChangeAspect="1"/>
          </p:cNvPicPr>
          <p:nvPr/>
        </p:nvPicPr>
        <p:blipFill>
          <a:blip r:embed="rId3"/>
          <a:stretch>
            <a:fillRect/>
          </a:stretch>
        </p:blipFill>
        <p:spPr>
          <a:xfrm>
            <a:off x="968115" y="1536137"/>
            <a:ext cx="1621974" cy="1123709"/>
          </a:xfrm>
          <a:prstGeom prst="rect">
            <a:avLst/>
          </a:prstGeom>
        </p:spPr>
      </p:pic>
      <p:sp>
        <p:nvSpPr>
          <p:cNvPr id="12" name="TextBox 11">
            <a:extLst>
              <a:ext uri="{FF2B5EF4-FFF2-40B4-BE49-F238E27FC236}">
                <a16:creationId xmlns:a16="http://schemas.microsoft.com/office/drawing/2014/main" id="{202B5966-EBD0-FB5E-89FE-411D91998B42}"/>
              </a:ext>
            </a:extLst>
          </p:cNvPr>
          <p:cNvSpPr txBox="1"/>
          <p:nvPr/>
        </p:nvSpPr>
        <p:spPr>
          <a:xfrm>
            <a:off x="1134672" y="2693443"/>
            <a:ext cx="1618968" cy="307777"/>
          </a:xfrm>
          <a:prstGeom prst="rect">
            <a:avLst/>
          </a:prstGeom>
          <a:noFill/>
        </p:spPr>
        <p:txBody>
          <a:bodyPr wrap="square" rtlCol="0">
            <a:spAutoFit/>
          </a:bodyPr>
          <a:lstStyle/>
          <a:p>
            <a:r>
              <a:rPr lang="en-IN" dirty="0">
                <a:latin typeface="Aptos Serif" panose="020B0502040204020203" pitchFamily="18" charset="0"/>
                <a:cs typeface="Aptos Serif" panose="020B0502040204020203" pitchFamily="18" charset="0"/>
              </a:rPr>
              <a:t>NODE MCU</a:t>
            </a:r>
          </a:p>
        </p:txBody>
      </p:sp>
      <p:pic>
        <p:nvPicPr>
          <p:cNvPr id="14" name="Picture 13">
            <a:extLst>
              <a:ext uri="{FF2B5EF4-FFF2-40B4-BE49-F238E27FC236}">
                <a16:creationId xmlns:a16="http://schemas.microsoft.com/office/drawing/2014/main" id="{95ECC38D-9DC1-1324-A184-C28501E0D8CC}"/>
              </a:ext>
            </a:extLst>
          </p:cNvPr>
          <p:cNvPicPr>
            <a:picLocks noChangeAspect="1"/>
          </p:cNvPicPr>
          <p:nvPr/>
        </p:nvPicPr>
        <p:blipFill>
          <a:blip r:embed="rId4"/>
          <a:stretch>
            <a:fillRect/>
          </a:stretch>
        </p:blipFill>
        <p:spPr>
          <a:xfrm>
            <a:off x="3108408" y="1278844"/>
            <a:ext cx="1618968" cy="1618968"/>
          </a:xfrm>
          <a:prstGeom prst="rect">
            <a:avLst/>
          </a:prstGeom>
        </p:spPr>
      </p:pic>
      <p:sp>
        <p:nvSpPr>
          <p:cNvPr id="15" name="TextBox 14">
            <a:extLst>
              <a:ext uri="{FF2B5EF4-FFF2-40B4-BE49-F238E27FC236}">
                <a16:creationId xmlns:a16="http://schemas.microsoft.com/office/drawing/2014/main" id="{C08D5F37-56D6-B090-7F6F-28C83EDDD66E}"/>
              </a:ext>
            </a:extLst>
          </p:cNvPr>
          <p:cNvSpPr txBox="1"/>
          <p:nvPr/>
        </p:nvSpPr>
        <p:spPr>
          <a:xfrm>
            <a:off x="3186096" y="2688078"/>
            <a:ext cx="1463592" cy="313142"/>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BMP SENSOR</a:t>
            </a:r>
          </a:p>
        </p:txBody>
      </p:sp>
      <p:pic>
        <p:nvPicPr>
          <p:cNvPr id="17" name="Picture 16">
            <a:extLst>
              <a:ext uri="{FF2B5EF4-FFF2-40B4-BE49-F238E27FC236}">
                <a16:creationId xmlns:a16="http://schemas.microsoft.com/office/drawing/2014/main" id="{E24E6B4A-6AFF-5E5D-CD19-91945A6BE4DD}"/>
              </a:ext>
            </a:extLst>
          </p:cNvPr>
          <p:cNvPicPr>
            <a:picLocks noChangeAspect="1"/>
          </p:cNvPicPr>
          <p:nvPr/>
        </p:nvPicPr>
        <p:blipFill>
          <a:blip r:embed="rId5"/>
          <a:stretch>
            <a:fillRect/>
          </a:stretch>
        </p:blipFill>
        <p:spPr>
          <a:xfrm>
            <a:off x="5185541" y="1505175"/>
            <a:ext cx="1452472" cy="1151941"/>
          </a:xfrm>
          <a:prstGeom prst="rect">
            <a:avLst/>
          </a:prstGeom>
        </p:spPr>
      </p:pic>
      <p:sp>
        <p:nvSpPr>
          <p:cNvPr id="18" name="TextBox 17">
            <a:extLst>
              <a:ext uri="{FF2B5EF4-FFF2-40B4-BE49-F238E27FC236}">
                <a16:creationId xmlns:a16="http://schemas.microsoft.com/office/drawing/2014/main" id="{3D8371D0-30C1-0F33-186F-02AB1D6CA997}"/>
              </a:ext>
            </a:extLst>
          </p:cNvPr>
          <p:cNvSpPr txBox="1"/>
          <p:nvPr/>
        </p:nvSpPr>
        <p:spPr>
          <a:xfrm>
            <a:off x="5131660" y="2662481"/>
            <a:ext cx="1560234"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DHT11 SENSOR</a:t>
            </a:r>
          </a:p>
        </p:txBody>
      </p:sp>
      <p:pic>
        <p:nvPicPr>
          <p:cNvPr id="20" name="Picture 19" descr="A small electronic device with wires&#10;&#10;Description automatically generated">
            <a:extLst>
              <a:ext uri="{FF2B5EF4-FFF2-40B4-BE49-F238E27FC236}">
                <a16:creationId xmlns:a16="http://schemas.microsoft.com/office/drawing/2014/main" id="{F6FDD130-3A45-7125-34C9-135CAB151C04}"/>
              </a:ext>
            </a:extLst>
          </p:cNvPr>
          <p:cNvPicPr>
            <a:picLocks noChangeAspect="1"/>
          </p:cNvPicPr>
          <p:nvPr/>
        </p:nvPicPr>
        <p:blipFill>
          <a:blip r:embed="rId6"/>
          <a:stretch>
            <a:fillRect/>
          </a:stretch>
        </p:blipFill>
        <p:spPr>
          <a:xfrm>
            <a:off x="7098626" y="1484886"/>
            <a:ext cx="1194385" cy="1172230"/>
          </a:xfrm>
          <a:prstGeom prst="rect">
            <a:avLst/>
          </a:prstGeom>
        </p:spPr>
      </p:pic>
      <p:sp>
        <p:nvSpPr>
          <p:cNvPr id="22" name="TextBox 21">
            <a:extLst>
              <a:ext uri="{FF2B5EF4-FFF2-40B4-BE49-F238E27FC236}">
                <a16:creationId xmlns:a16="http://schemas.microsoft.com/office/drawing/2014/main" id="{010E2F2A-5BE3-48F3-5442-DC60912A7476}"/>
              </a:ext>
            </a:extLst>
          </p:cNvPr>
          <p:cNvSpPr txBox="1"/>
          <p:nvPr/>
        </p:nvSpPr>
        <p:spPr>
          <a:xfrm>
            <a:off x="7056055" y="2648509"/>
            <a:ext cx="1560233"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RAIN SENSOR</a:t>
            </a:r>
          </a:p>
        </p:txBody>
      </p:sp>
      <p:pic>
        <p:nvPicPr>
          <p:cNvPr id="24" name="Picture 23" descr="A group of colorful wires&#10;&#10;Description automatically generated">
            <a:extLst>
              <a:ext uri="{FF2B5EF4-FFF2-40B4-BE49-F238E27FC236}">
                <a16:creationId xmlns:a16="http://schemas.microsoft.com/office/drawing/2014/main" id="{816DB183-AA11-FC86-BB5E-06767A23F388}"/>
              </a:ext>
            </a:extLst>
          </p:cNvPr>
          <p:cNvPicPr>
            <a:picLocks noChangeAspect="1"/>
          </p:cNvPicPr>
          <p:nvPr/>
        </p:nvPicPr>
        <p:blipFill>
          <a:blip r:embed="rId7"/>
          <a:stretch>
            <a:fillRect/>
          </a:stretch>
        </p:blipFill>
        <p:spPr>
          <a:xfrm>
            <a:off x="2437969" y="3001220"/>
            <a:ext cx="1709408" cy="1139605"/>
          </a:xfrm>
          <a:prstGeom prst="rect">
            <a:avLst/>
          </a:prstGeom>
        </p:spPr>
      </p:pic>
      <p:sp>
        <p:nvSpPr>
          <p:cNvPr id="26" name="TextBox 25">
            <a:extLst>
              <a:ext uri="{FF2B5EF4-FFF2-40B4-BE49-F238E27FC236}">
                <a16:creationId xmlns:a16="http://schemas.microsoft.com/office/drawing/2014/main" id="{FB9E93B8-4B3B-FA5D-A1F5-C32527D0E608}"/>
              </a:ext>
            </a:extLst>
          </p:cNvPr>
          <p:cNvSpPr txBox="1"/>
          <p:nvPr/>
        </p:nvSpPr>
        <p:spPr>
          <a:xfrm>
            <a:off x="2584060" y="4140825"/>
            <a:ext cx="1881270"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JUMPER WIRES</a:t>
            </a:r>
          </a:p>
        </p:txBody>
      </p:sp>
      <p:pic>
        <p:nvPicPr>
          <p:cNvPr id="30" name="Picture 29" descr="A close-up of a white and blue circuit board&#10;&#10;Description automatically generated">
            <a:extLst>
              <a:ext uri="{FF2B5EF4-FFF2-40B4-BE49-F238E27FC236}">
                <a16:creationId xmlns:a16="http://schemas.microsoft.com/office/drawing/2014/main" id="{3D2B034B-EA40-4B10-F284-7A77B8FEE709}"/>
              </a:ext>
            </a:extLst>
          </p:cNvPr>
          <p:cNvPicPr>
            <a:picLocks noChangeAspect="1"/>
          </p:cNvPicPr>
          <p:nvPr/>
        </p:nvPicPr>
        <p:blipFill>
          <a:blip r:embed="rId8"/>
          <a:stretch>
            <a:fillRect/>
          </a:stretch>
        </p:blipFill>
        <p:spPr>
          <a:xfrm>
            <a:off x="5557424" y="3046960"/>
            <a:ext cx="1618968" cy="1182713"/>
          </a:xfrm>
          <a:prstGeom prst="rect">
            <a:avLst/>
          </a:prstGeom>
        </p:spPr>
      </p:pic>
      <p:sp>
        <p:nvSpPr>
          <p:cNvPr id="31" name="TextBox 30">
            <a:extLst>
              <a:ext uri="{FF2B5EF4-FFF2-40B4-BE49-F238E27FC236}">
                <a16:creationId xmlns:a16="http://schemas.microsoft.com/office/drawing/2014/main" id="{262D7D5C-99E9-7C58-7917-000D7BA6C92F}"/>
              </a:ext>
            </a:extLst>
          </p:cNvPr>
          <p:cNvSpPr txBox="1"/>
          <p:nvPr/>
        </p:nvSpPr>
        <p:spPr>
          <a:xfrm>
            <a:off x="5742198" y="4222845"/>
            <a:ext cx="1791629"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BREADBOARD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700232" y="311644"/>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 USED</a:t>
            </a:r>
            <a:endParaRPr dirty="0"/>
          </a:p>
        </p:txBody>
      </p:sp>
      <p:sp>
        <p:nvSpPr>
          <p:cNvPr id="2" name="TextBox 1">
            <a:extLst>
              <a:ext uri="{FF2B5EF4-FFF2-40B4-BE49-F238E27FC236}">
                <a16:creationId xmlns:a16="http://schemas.microsoft.com/office/drawing/2014/main" id="{439B73DC-CD5C-5F2D-B734-E75CEE627638}"/>
              </a:ext>
            </a:extLst>
          </p:cNvPr>
          <p:cNvSpPr txBox="1"/>
          <p:nvPr/>
        </p:nvSpPr>
        <p:spPr>
          <a:xfrm>
            <a:off x="700232" y="888517"/>
            <a:ext cx="5389756" cy="523220"/>
          </a:xfrm>
          <a:prstGeom prst="rect">
            <a:avLst/>
          </a:prstGeom>
          <a:noFill/>
        </p:spPr>
        <p:txBody>
          <a:bodyPr wrap="square" rtlCol="0">
            <a:spAutoFit/>
          </a:bodyPr>
          <a:lstStyle/>
          <a:p>
            <a:r>
              <a:rPr lang="en-IN" dirty="0">
                <a:latin typeface="Amasis MT Pro Black" panose="02040A04050005020304" pitchFamily="18" charset="0"/>
              </a:rPr>
              <a:t>SOFTWARE REQUIREMENTS :</a:t>
            </a:r>
          </a:p>
          <a:p>
            <a:endParaRPr lang="en-IN" dirty="0"/>
          </a:p>
        </p:txBody>
      </p:sp>
      <p:sp>
        <p:nvSpPr>
          <p:cNvPr id="3" name="Rectangle: Rounded Corners 2">
            <a:extLst>
              <a:ext uri="{FF2B5EF4-FFF2-40B4-BE49-F238E27FC236}">
                <a16:creationId xmlns:a16="http://schemas.microsoft.com/office/drawing/2014/main" id="{E1BAE52F-B952-5060-197B-690A147A56D0}"/>
              </a:ext>
            </a:extLst>
          </p:cNvPr>
          <p:cNvSpPr/>
          <p:nvPr/>
        </p:nvSpPr>
        <p:spPr>
          <a:xfrm>
            <a:off x="700232" y="1326106"/>
            <a:ext cx="8101797" cy="355812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17FD9289-FB02-0044-F4B5-87E865760E1D}"/>
              </a:ext>
            </a:extLst>
          </p:cNvPr>
          <p:cNvPicPr>
            <a:picLocks noChangeAspect="1"/>
          </p:cNvPicPr>
          <p:nvPr/>
        </p:nvPicPr>
        <p:blipFill>
          <a:blip r:embed="rId3"/>
          <a:stretch>
            <a:fillRect/>
          </a:stretch>
        </p:blipFill>
        <p:spPr>
          <a:xfrm>
            <a:off x="1721519" y="1528717"/>
            <a:ext cx="1964430" cy="1052556"/>
          </a:xfrm>
          <a:prstGeom prst="rect">
            <a:avLst/>
          </a:prstGeom>
        </p:spPr>
      </p:pic>
      <p:sp>
        <p:nvSpPr>
          <p:cNvPr id="6" name="TextBox 5">
            <a:extLst>
              <a:ext uri="{FF2B5EF4-FFF2-40B4-BE49-F238E27FC236}">
                <a16:creationId xmlns:a16="http://schemas.microsoft.com/office/drawing/2014/main" id="{467849DB-CF23-B5B6-AE3C-D3F28D6AA579}"/>
              </a:ext>
            </a:extLst>
          </p:cNvPr>
          <p:cNvSpPr txBox="1"/>
          <p:nvPr/>
        </p:nvSpPr>
        <p:spPr>
          <a:xfrm>
            <a:off x="1923104" y="2585452"/>
            <a:ext cx="2096430"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ARDUINO IDE</a:t>
            </a:r>
          </a:p>
        </p:txBody>
      </p:sp>
      <p:pic>
        <p:nvPicPr>
          <p:cNvPr id="8" name="Picture 7">
            <a:extLst>
              <a:ext uri="{FF2B5EF4-FFF2-40B4-BE49-F238E27FC236}">
                <a16:creationId xmlns:a16="http://schemas.microsoft.com/office/drawing/2014/main" id="{2E152E7B-B82A-D4C7-663B-6902234E4E15}"/>
              </a:ext>
            </a:extLst>
          </p:cNvPr>
          <p:cNvPicPr>
            <a:picLocks noChangeAspect="1"/>
          </p:cNvPicPr>
          <p:nvPr/>
        </p:nvPicPr>
        <p:blipFill>
          <a:blip r:embed="rId4"/>
          <a:stretch>
            <a:fillRect/>
          </a:stretch>
        </p:blipFill>
        <p:spPr>
          <a:xfrm>
            <a:off x="5242406" y="1451359"/>
            <a:ext cx="1895193" cy="1231262"/>
          </a:xfrm>
          <a:prstGeom prst="rect">
            <a:avLst/>
          </a:prstGeom>
        </p:spPr>
      </p:pic>
      <p:sp>
        <p:nvSpPr>
          <p:cNvPr id="9" name="TextBox 8">
            <a:extLst>
              <a:ext uri="{FF2B5EF4-FFF2-40B4-BE49-F238E27FC236}">
                <a16:creationId xmlns:a16="http://schemas.microsoft.com/office/drawing/2014/main" id="{58F9B6A1-715B-0190-530C-7B335143860E}"/>
              </a:ext>
            </a:extLst>
          </p:cNvPr>
          <p:cNvSpPr txBox="1"/>
          <p:nvPr/>
        </p:nvSpPr>
        <p:spPr>
          <a:xfrm>
            <a:off x="5575991" y="2653985"/>
            <a:ext cx="1895193"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THINGSPEAK</a:t>
            </a:r>
          </a:p>
        </p:txBody>
      </p:sp>
      <p:pic>
        <p:nvPicPr>
          <p:cNvPr id="11" name="Picture 10" descr="A computer screen shot of a computer&#10;&#10;Description automatically generated">
            <a:extLst>
              <a:ext uri="{FF2B5EF4-FFF2-40B4-BE49-F238E27FC236}">
                <a16:creationId xmlns:a16="http://schemas.microsoft.com/office/drawing/2014/main" id="{629B83E3-4A3A-1F3B-5943-9B65D2ED6927}"/>
              </a:ext>
            </a:extLst>
          </p:cNvPr>
          <p:cNvPicPr>
            <a:picLocks noChangeAspect="1"/>
          </p:cNvPicPr>
          <p:nvPr/>
        </p:nvPicPr>
        <p:blipFill>
          <a:blip r:embed="rId5"/>
          <a:stretch>
            <a:fillRect/>
          </a:stretch>
        </p:blipFill>
        <p:spPr>
          <a:xfrm>
            <a:off x="2709781" y="3034321"/>
            <a:ext cx="1471218" cy="1277946"/>
          </a:xfrm>
          <a:prstGeom prst="rect">
            <a:avLst/>
          </a:prstGeom>
        </p:spPr>
      </p:pic>
      <p:sp>
        <p:nvSpPr>
          <p:cNvPr id="12" name="TextBox 11">
            <a:extLst>
              <a:ext uri="{FF2B5EF4-FFF2-40B4-BE49-F238E27FC236}">
                <a16:creationId xmlns:a16="http://schemas.microsoft.com/office/drawing/2014/main" id="{14AFE6AE-D7F3-5BC9-61FA-986335139718}"/>
              </a:ext>
            </a:extLst>
          </p:cNvPr>
          <p:cNvSpPr txBox="1"/>
          <p:nvPr/>
        </p:nvSpPr>
        <p:spPr>
          <a:xfrm>
            <a:off x="2621246" y="4284980"/>
            <a:ext cx="2341757" cy="461665"/>
          </a:xfrm>
          <a:prstGeom prst="rect">
            <a:avLst/>
          </a:prstGeom>
          <a:noFill/>
        </p:spPr>
        <p:txBody>
          <a:bodyPr wrap="square" rtlCol="0">
            <a:spAutoFit/>
          </a:bodyPr>
          <a:lstStyle/>
          <a:p>
            <a:r>
              <a:rPr lang="en-IN" sz="1200" dirty="0">
                <a:latin typeface="Aptos Serif" panose="02020604070405020304" pitchFamily="18" charset="0"/>
                <a:cs typeface="Aptos Serif" panose="02020604070405020304" pitchFamily="18" charset="0"/>
              </a:rPr>
              <a:t>         PROTEUS</a:t>
            </a:r>
          </a:p>
          <a:p>
            <a:r>
              <a:rPr lang="en-IN" sz="1200" dirty="0">
                <a:latin typeface="Aptos Serif" panose="02020604070405020304" pitchFamily="18" charset="0"/>
                <a:cs typeface="Aptos Serif" panose="02020604070405020304" pitchFamily="18" charset="0"/>
              </a:rPr>
              <a:t>(</a:t>
            </a:r>
            <a:r>
              <a:rPr lang="en-IN" sz="1200" dirty="0" err="1">
                <a:latin typeface="Aptos Serif" panose="02020604070405020304" pitchFamily="18" charset="0"/>
                <a:cs typeface="Aptos Serif" panose="02020604070405020304" pitchFamily="18" charset="0"/>
              </a:rPr>
              <a:t>Iot</a:t>
            </a:r>
            <a:r>
              <a:rPr lang="en-IN" sz="1200" dirty="0">
                <a:latin typeface="Aptos Serif" panose="02020604070405020304" pitchFamily="18" charset="0"/>
                <a:cs typeface="Aptos Serif" panose="02020604070405020304" pitchFamily="18" charset="0"/>
              </a:rPr>
              <a:t> Circuit Simulator)</a:t>
            </a:r>
          </a:p>
        </p:txBody>
      </p:sp>
      <p:pic>
        <p:nvPicPr>
          <p:cNvPr id="14" name="Picture 13" descr="A blue ribbon with a cross&#10;&#10;Description automatically generated">
            <a:extLst>
              <a:ext uri="{FF2B5EF4-FFF2-40B4-BE49-F238E27FC236}">
                <a16:creationId xmlns:a16="http://schemas.microsoft.com/office/drawing/2014/main" id="{33C22CD6-5228-B479-53E7-8C2C0B1E729C}"/>
              </a:ext>
            </a:extLst>
          </p:cNvPr>
          <p:cNvPicPr>
            <a:picLocks noChangeAspect="1"/>
          </p:cNvPicPr>
          <p:nvPr/>
        </p:nvPicPr>
        <p:blipFill>
          <a:blip r:embed="rId6"/>
          <a:stretch>
            <a:fillRect/>
          </a:stretch>
        </p:blipFill>
        <p:spPr>
          <a:xfrm>
            <a:off x="5928145" y="3034321"/>
            <a:ext cx="1209454" cy="1209454"/>
          </a:xfrm>
          <a:prstGeom prst="rect">
            <a:avLst/>
          </a:prstGeom>
        </p:spPr>
      </p:pic>
      <p:sp>
        <p:nvSpPr>
          <p:cNvPr id="15" name="TextBox 14">
            <a:extLst>
              <a:ext uri="{FF2B5EF4-FFF2-40B4-BE49-F238E27FC236}">
                <a16:creationId xmlns:a16="http://schemas.microsoft.com/office/drawing/2014/main" id="{E6A767F0-B774-6A50-6032-A95B450DA1FD}"/>
              </a:ext>
            </a:extLst>
          </p:cNvPr>
          <p:cNvSpPr txBox="1"/>
          <p:nvPr/>
        </p:nvSpPr>
        <p:spPr>
          <a:xfrm>
            <a:off x="6311590" y="4284980"/>
            <a:ext cx="1769327" cy="307777"/>
          </a:xfrm>
          <a:prstGeom prst="rect">
            <a:avLst/>
          </a:prstGeom>
          <a:noFill/>
        </p:spPr>
        <p:txBody>
          <a:bodyPr wrap="square" rtlCol="0">
            <a:spAutoFit/>
          </a:bodyPr>
          <a:lstStyle/>
          <a:p>
            <a:r>
              <a:rPr lang="en-IN" dirty="0">
                <a:latin typeface="Aptos Serif" panose="02020604070405020304" pitchFamily="18" charset="0"/>
                <a:cs typeface="Aptos Serif" panose="02020604070405020304" pitchFamily="18" charset="0"/>
              </a:rPr>
              <a:t>VS CODE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588719" y="274805"/>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ADVANTAGES </a:t>
            </a:r>
            <a:endParaRPr dirty="0"/>
          </a:p>
        </p:txBody>
      </p:sp>
      <p:pic>
        <p:nvPicPr>
          <p:cNvPr id="3" name="Picture 2" descr="A person holding a check mark and a plus sign&#10;&#10;Description automatically generated">
            <a:extLst>
              <a:ext uri="{FF2B5EF4-FFF2-40B4-BE49-F238E27FC236}">
                <a16:creationId xmlns:a16="http://schemas.microsoft.com/office/drawing/2014/main" id="{2199EA64-6682-A60D-7E29-D6CD93A7FD35}"/>
              </a:ext>
            </a:extLst>
          </p:cNvPr>
          <p:cNvPicPr>
            <a:picLocks noChangeAspect="1"/>
          </p:cNvPicPr>
          <p:nvPr/>
        </p:nvPicPr>
        <p:blipFill>
          <a:blip r:embed="rId3"/>
          <a:stretch>
            <a:fillRect/>
          </a:stretch>
        </p:blipFill>
        <p:spPr>
          <a:xfrm>
            <a:off x="7429044" y="69939"/>
            <a:ext cx="1242389" cy="845066"/>
          </a:xfrm>
          <a:prstGeom prst="rect">
            <a:avLst/>
          </a:prstGeom>
        </p:spPr>
      </p:pic>
      <p:sp>
        <p:nvSpPr>
          <p:cNvPr id="4" name="TextBox 3">
            <a:extLst>
              <a:ext uri="{FF2B5EF4-FFF2-40B4-BE49-F238E27FC236}">
                <a16:creationId xmlns:a16="http://schemas.microsoft.com/office/drawing/2014/main" id="{5AA0DC67-ED42-E863-6810-33DE23960D9E}"/>
              </a:ext>
            </a:extLst>
          </p:cNvPr>
          <p:cNvSpPr txBox="1"/>
          <p:nvPr/>
        </p:nvSpPr>
        <p:spPr>
          <a:xfrm>
            <a:off x="588719" y="881797"/>
            <a:ext cx="7768782" cy="4001095"/>
          </a:xfrm>
          <a:prstGeom prst="rect">
            <a:avLst/>
          </a:prstGeom>
          <a:noFill/>
        </p:spPr>
        <p:txBody>
          <a:bodyPr wrap="square" rtlCol="0">
            <a:spAutoFit/>
          </a:bodyPr>
          <a:lstStyle/>
          <a:p>
            <a:pPr algn="just"/>
            <a:r>
              <a:rPr lang="en-IN" sz="1600" b="1" dirty="0">
                <a:effectLst/>
                <a:latin typeface="Times New Roman" panose="02020603050405020304" pitchFamily="18" charset="0"/>
                <a:ea typeface="Times New Roman" panose="02020603050405020304" pitchFamily="18" charset="0"/>
              </a:rPr>
              <a:t>Real-Time Data Collection and Visualization:</a:t>
            </a:r>
            <a:r>
              <a:rPr lang="en-IN" sz="1600" dirty="0">
                <a:effectLst/>
                <a:latin typeface="Times New Roman" panose="02020603050405020304" pitchFamily="18" charset="0"/>
                <a:ea typeface="Times New Roman" panose="02020603050405020304" pitchFamily="18" charset="0"/>
              </a:rPr>
              <a:t> The system provides instant access to real-time weather data through an app or web dashboard.</a:t>
            </a:r>
          </a:p>
          <a:p>
            <a:pPr algn="just"/>
            <a:r>
              <a:rPr lang="en-IN" sz="1600" b="1" dirty="0">
                <a:effectLst/>
                <a:latin typeface="Times New Roman" panose="02020603050405020304" pitchFamily="18" charset="0"/>
                <a:ea typeface="Times New Roman" panose="02020603050405020304" pitchFamily="18" charset="0"/>
              </a:rPr>
              <a:t>Low-Cost and Scalable:</a:t>
            </a:r>
            <a:r>
              <a:rPr lang="en-IN" sz="1600" dirty="0">
                <a:effectLst/>
                <a:latin typeface="Times New Roman" panose="02020603050405020304" pitchFamily="18" charset="0"/>
                <a:ea typeface="Times New Roman" panose="02020603050405020304" pitchFamily="18" charset="0"/>
              </a:rPr>
              <a:t> Designed using cost-effective components, making it accessible for individuals, farmers, or small communities. It can be easily scaled by deploying multiple units across different areas.</a:t>
            </a:r>
          </a:p>
          <a:p>
            <a:pPr algn="just"/>
            <a:r>
              <a:rPr lang="en-IN" sz="1600" b="1" dirty="0">
                <a:effectLst/>
                <a:latin typeface="Times New Roman" panose="02020603050405020304" pitchFamily="18" charset="0"/>
                <a:ea typeface="Times New Roman" panose="02020603050405020304" pitchFamily="18" charset="0"/>
              </a:rPr>
              <a:t>Custom Alerts:</a:t>
            </a:r>
            <a:r>
              <a:rPr lang="en-IN" sz="1600" dirty="0">
                <a:effectLst/>
                <a:latin typeface="Times New Roman" panose="02020603050405020304" pitchFamily="18" charset="0"/>
                <a:ea typeface="Times New Roman" panose="02020603050405020304" pitchFamily="18" charset="0"/>
              </a:rPr>
              <a:t> Users can set threshold values (e.g., for high temperature or humidity) and receive alerts via SMS or email when the weather crosses those limits, improving proactive decision-making.</a:t>
            </a:r>
          </a:p>
          <a:p>
            <a:pPr algn="just"/>
            <a:r>
              <a:rPr lang="en-IN" sz="1600" b="1">
                <a:effectLst/>
                <a:latin typeface="Times New Roman" panose="02020603050405020304" pitchFamily="18" charset="0"/>
                <a:ea typeface="Times New Roman" panose="02020603050405020304" pitchFamily="18" charset="0"/>
              </a:rPr>
              <a:t>Solar-Powered </a:t>
            </a:r>
            <a:r>
              <a:rPr lang="en-IN" sz="1600" b="1" dirty="0">
                <a:effectLst/>
                <a:latin typeface="Times New Roman" panose="02020603050405020304" pitchFamily="18" charset="0"/>
                <a:ea typeface="Times New Roman" panose="02020603050405020304" pitchFamily="18" charset="0"/>
              </a:rPr>
              <a:t>Option:</a:t>
            </a:r>
            <a:r>
              <a:rPr lang="en-IN" sz="1600" dirty="0">
                <a:effectLst/>
                <a:latin typeface="Times New Roman" panose="02020603050405020304" pitchFamily="18" charset="0"/>
                <a:ea typeface="Times New Roman" panose="02020603050405020304" pitchFamily="18" charset="0"/>
              </a:rPr>
              <a:t> To promote sustainability, the station can be designed to be powered by solar energy, enabling remote installations without access to a power grid.</a:t>
            </a:r>
          </a:p>
          <a:p>
            <a:pPr algn="just"/>
            <a:r>
              <a:rPr lang="en-IN" sz="1600" b="1" dirty="0">
                <a:effectLst/>
                <a:latin typeface="Times New Roman" panose="02020603050405020304" pitchFamily="18" charset="0"/>
                <a:ea typeface="Times New Roman" panose="02020603050405020304" pitchFamily="18" charset="0"/>
              </a:rPr>
              <a:t>Data Logging and Analytics:</a:t>
            </a:r>
            <a:r>
              <a:rPr lang="en-IN" sz="1600" dirty="0">
                <a:effectLst/>
                <a:latin typeface="Times New Roman" panose="02020603050405020304" pitchFamily="18" charset="0"/>
                <a:ea typeface="Times New Roman" panose="02020603050405020304" pitchFamily="18" charset="0"/>
              </a:rPr>
              <a:t> Historical weather data is stored in the cloud, providing trend analysis and forecasts based on past data.</a:t>
            </a:r>
          </a:p>
          <a:p>
            <a:pPr algn="just"/>
            <a:r>
              <a:rPr lang="en-IN" sz="1600" b="1" kern="100" dirty="0">
                <a:solidFill>
                  <a:srgbClr val="000000"/>
                </a:solidFill>
                <a:effectLst/>
                <a:latin typeface="Times New Roman" panose="02020603050405020304" pitchFamily="18" charset="0"/>
                <a:ea typeface="Times New Roman" panose="02020603050405020304" pitchFamily="18" charset="0"/>
              </a:rPr>
              <a:t>Modular Design:</a:t>
            </a:r>
            <a:r>
              <a:rPr lang="en-IN" sz="1600" kern="100" dirty="0">
                <a:solidFill>
                  <a:srgbClr val="000000"/>
                </a:solidFill>
                <a:effectLst/>
                <a:latin typeface="Times New Roman" panose="02020603050405020304" pitchFamily="18" charset="0"/>
                <a:ea typeface="Times New Roman" panose="02020603050405020304" pitchFamily="18" charset="0"/>
              </a:rPr>
              <a:t> The system can easily be upgraded by adding additional sensors (e.g., for air quality, wind speed) or integrating new technologies like machine learning for weather prediction.</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5050" y="46468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FUTURE SCOPE</a:t>
            </a:r>
            <a:endParaRPr dirty="0"/>
          </a:p>
        </p:txBody>
      </p:sp>
      <p:sp>
        <p:nvSpPr>
          <p:cNvPr id="2" name="TextBox 1">
            <a:extLst>
              <a:ext uri="{FF2B5EF4-FFF2-40B4-BE49-F238E27FC236}">
                <a16:creationId xmlns:a16="http://schemas.microsoft.com/office/drawing/2014/main" id="{42929459-5046-9A91-0A87-964A2587F11F}"/>
              </a:ext>
            </a:extLst>
          </p:cNvPr>
          <p:cNvSpPr txBox="1"/>
          <p:nvPr/>
        </p:nvSpPr>
        <p:spPr>
          <a:xfrm>
            <a:off x="715000" y="1175200"/>
            <a:ext cx="7948246"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Integration of Advanced Sensors: </a:t>
            </a:r>
            <a:r>
              <a:rPr lang="en-US" sz="1600" dirty="0">
                <a:latin typeface="Times New Roman" panose="02020603050405020304" pitchFamily="18" charset="0"/>
                <a:cs typeface="Times New Roman" panose="02020603050405020304" pitchFamily="18" charset="0"/>
              </a:rPr>
              <a:t>Integrate more advanced sensors to measure additional parameters like UV index and soil moisture which is helpful in agriculture.</a:t>
            </a:r>
            <a:endParaRPr lang="en-IN"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FE684DD-1067-86D5-442E-D98BD3751F85}"/>
              </a:ext>
            </a:extLst>
          </p:cNvPr>
          <p:cNvSpPr txBox="1"/>
          <p:nvPr/>
        </p:nvSpPr>
        <p:spPr>
          <a:xfrm>
            <a:off x="715000" y="1815400"/>
            <a:ext cx="7948246"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Mobile Application: </a:t>
            </a:r>
            <a:r>
              <a:rPr lang="en-US" sz="1600" dirty="0">
                <a:latin typeface="Times New Roman" panose="02020603050405020304" pitchFamily="18" charset="0"/>
                <a:cs typeface="Times New Roman" panose="02020603050405020304" pitchFamily="18" charset="0"/>
              </a:rPr>
              <a:t>Design a software connected with our hardware which will provide users with real-time updates and alerts.</a:t>
            </a: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1A6ED6-E450-1790-EDB8-B191E9FFF75C}"/>
              </a:ext>
            </a:extLst>
          </p:cNvPr>
          <p:cNvSpPr txBox="1"/>
          <p:nvPr/>
        </p:nvSpPr>
        <p:spPr>
          <a:xfrm>
            <a:off x="715000" y="2540815"/>
            <a:ext cx="775286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Solar-Powered Stations: </a:t>
            </a:r>
            <a:r>
              <a:rPr lang="en-US" sz="1600" dirty="0">
                <a:latin typeface="Times New Roman" panose="02020603050405020304" pitchFamily="18" charset="0"/>
                <a:cs typeface="Times New Roman" panose="02020603050405020304" pitchFamily="18" charset="0"/>
              </a:rPr>
              <a:t>Use solar panels to power the weather monitoring station, making it more sustainable and environment friendly. </a:t>
            </a:r>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B44B3E4-963A-6F11-7CAF-CFED6AF8AAE2}"/>
              </a:ext>
            </a:extLst>
          </p:cNvPr>
          <p:cNvSpPr txBox="1"/>
          <p:nvPr/>
        </p:nvSpPr>
        <p:spPr>
          <a:xfrm>
            <a:off x="715000" y="3225192"/>
            <a:ext cx="775286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Collaboration with Educational Institutes: </a:t>
            </a:r>
            <a:r>
              <a:rPr lang="en-US" sz="1600" dirty="0">
                <a:latin typeface="Times New Roman" panose="02020603050405020304" pitchFamily="18" charset="0"/>
                <a:cs typeface="Times New Roman" panose="02020603050405020304" pitchFamily="18" charset="0"/>
              </a:rPr>
              <a:t>Partner with institutes and colleges for educational purposes and  new ideas for our project.</a:t>
            </a:r>
            <a:endParaRPr lang="en-IN" sz="1600" dirty="0">
              <a:latin typeface="Times New Roman" panose="02020603050405020304" pitchFamily="18" charset="0"/>
              <a:cs typeface="Times New Roman" panose="02020603050405020304" pitchFamily="18" charset="0"/>
            </a:endParaRPr>
          </a:p>
        </p:txBody>
      </p:sp>
      <p:pic>
        <p:nvPicPr>
          <p:cNvPr id="7" name="Picture 6" descr="A person holding a telescope&#10;&#10;Description automatically generated">
            <a:extLst>
              <a:ext uri="{FF2B5EF4-FFF2-40B4-BE49-F238E27FC236}">
                <a16:creationId xmlns:a16="http://schemas.microsoft.com/office/drawing/2014/main" id="{F52487AA-EBE6-EFE3-7952-C6C7B2C5D896}"/>
              </a:ext>
            </a:extLst>
          </p:cNvPr>
          <p:cNvPicPr>
            <a:picLocks noChangeAspect="1"/>
          </p:cNvPicPr>
          <p:nvPr/>
        </p:nvPicPr>
        <p:blipFill>
          <a:blip r:embed="rId3"/>
          <a:stretch>
            <a:fillRect/>
          </a:stretch>
        </p:blipFill>
        <p:spPr>
          <a:xfrm>
            <a:off x="386755" y="3930420"/>
            <a:ext cx="1059092" cy="9678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 name="TextBox 1">
            <a:extLst>
              <a:ext uri="{FF2B5EF4-FFF2-40B4-BE49-F238E27FC236}">
                <a16:creationId xmlns:a16="http://schemas.microsoft.com/office/drawing/2014/main" id="{27E79077-8FCC-7D3F-C353-6ADC4C031CF5}"/>
              </a:ext>
            </a:extLst>
          </p:cNvPr>
          <p:cNvSpPr txBox="1"/>
          <p:nvPr/>
        </p:nvSpPr>
        <p:spPr>
          <a:xfrm>
            <a:off x="715100" y="1229909"/>
            <a:ext cx="7713900"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 conclusion, this Weather Monitoring Station project successfully demonstrates the ability to monitor and record essential meteorological data such as temperature, humidity, wind speed, and atmospheric pressure in real-time. By using modern sensors and data processing techniques, the system provides accurate and timely weather information, which can be useful for various applications, from agriculture to urban planning.</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implementation of this system not only enhances our understanding of weather patterns but also equips communities with tools for better decision-making in response to environmental changes. Moving forward, the project could be further developed by integrating advanced features like long-term forecasting, remote access via IoT, and data visualization, making it even more valuable for climate research and practical applications.</a:t>
            </a:r>
            <a:endParaRPr lang="en-IN" sz="1600" dirty="0">
              <a:latin typeface="Times New Roman" panose="02020603050405020304" pitchFamily="18" charset="0"/>
              <a:cs typeface="Times New Roman" panose="02020603050405020304" pitchFamily="18" charset="0"/>
            </a:endParaRPr>
          </a:p>
        </p:txBody>
      </p:sp>
      <p:pic>
        <p:nvPicPr>
          <p:cNvPr id="4" name="Picture 3" descr="A person pointing at a graph&#10;&#10;Description automatically generated">
            <a:extLst>
              <a:ext uri="{FF2B5EF4-FFF2-40B4-BE49-F238E27FC236}">
                <a16:creationId xmlns:a16="http://schemas.microsoft.com/office/drawing/2014/main" id="{185E1FA8-8C85-94E5-B49D-BD474F8B8892}"/>
              </a:ext>
            </a:extLst>
          </p:cNvPr>
          <p:cNvPicPr>
            <a:picLocks noChangeAspect="1"/>
          </p:cNvPicPr>
          <p:nvPr/>
        </p:nvPicPr>
        <p:blipFill>
          <a:blip r:embed="rId3"/>
          <a:stretch>
            <a:fillRect/>
          </a:stretch>
        </p:blipFill>
        <p:spPr>
          <a:xfrm>
            <a:off x="7697666" y="4030676"/>
            <a:ext cx="921727" cy="9217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715000" y="409293"/>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TEAM MEMBERS</a:t>
            </a:r>
            <a:endParaRPr dirty="0"/>
          </a:p>
        </p:txBody>
      </p:sp>
      <p:sp>
        <p:nvSpPr>
          <p:cNvPr id="2" name="Rectangle: Rounded Corners 1">
            <a:extLst>
              <a:ext uri="{FF2B5EF4-FFF2-40B4-BE49-F238E27FC236}">
                <a16:creationId xmlns:a16="http://schemas.microsoft.com/office/drawing/2014/main" id="{CFA563BB-CD54-5DB9-9F77-E82F48F56089}"/>
              </a:ext>
            </a:extLst>
          </p:cNvPr>
          <p:cNvSpPr/>
          <p:nvPr/>
        </p:nvSpPr>
        <p:spPr>
          <a:xfrm>
            <a:off x="435707" y="1039790"/>
            <a:ext cx="8202771" cy="3799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6FAE1C58-59CD-1C23-63D3-979AA46CD566}"/>
              </a:ext>
            </a:extLst>
          </p:cNvPr>
          <p:cNvSpPr txBox="1"/>
          <p:nvPr/>
        </p:nvSpPr>
        <p:spPr>
          <a:xfrm>
            <a:off x="890956" y="1233302"/>
            <a:ext cx="6986952"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RAJAT SRIVASTAVA (TEAM LEADER)</a:t>
            </a:r>
          </a:p>
          <a:p>
            <a:r>
              <a:rPr lang="en-US" sz="1600" dirty="0">
                <a:solidFill>
                  <a:schemeClr val="tx1"/>
                </a:solidFill>
                <a:latin typeface="Times New Roman" panose="02020603050405020304" pitchFamily="18" charset="0"/>
                <a:cs typeface="Times New Roman" panose="02020603050405020304" pitchFamily="18" charset="0"/>
              </a:rPr>
              <a:t>Web Developer,</a:t>
            </a:r>
            <a:r>
              <a:rPr lang="en-US" sz="1600" b="0" i="0" dirty="0">
                <a:solidFill>
                  <a:schemeClr val="tx1"/>
                </a:solidFill>
                <a:effectLst/>
                <a:latin typeface="Times New Roman" panose="02020603050405020304" pitchFamily="18" charset="0"/>
                <a:cs typeface="Times New Roman" panose="02020603050405020304" pitchFamily="18" charset="0"/>
              </a:rPr>
              <a:t> ensuring projects meet their goals and objectives.</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02E548-8084-9ADD-B3A4-494517EDE873}"/>
              </a:ext>
            </a:extLst>
          </p:cNvPr>
          <p:cNvSpPr txBox="1"/>
          <p:nvPr/>
        </p:nvSpPr>
        <p:spPr>
          <a:xfrm>
            <a:off x="890956" y="1863253"/>
            <a:ext cx="7065106"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DEEPANSH MISHRA</a:t>
            </a:r>
          </a:p>
          <a:p>
            <a:r>
              <a:rPr lang="en-US" sz="1600" dirty="0">
                <a:solidFill>
                  <a:schemeClr val="tx1"/>
                </a:solidFill>
                <a:latin typeface="Times New Roman" panose="02020603050405020304" pitchFamily="18" charset="0"/>
                <a:cs typeface="Times New Roman" panose="02020603050405020304" pitchFamily="18" charset="0"/>
              </a:rPr>
              <a:t>A</a:t>
            </a:r>
            <a:r>
              <a:rPr lang="en-US" sz="1600" b="0" i="0" dirty="0">
                <a:solidFill>
                  <a:schemeClr val="tx1"/>
                </a:solidFill>
                <a:effectLst/>
                <a:latin typeface="Times New Roman" panose="02020603050405020304" pitchFamily="18" charset="0"/>
                <a:cs typeface="Times New Roman" panose="02020603050405020304" pitchFamily="18" charset="0"/>
              </a:rPr>
              <a:t> Software Developer in crafting innovative software solutions.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B7295F3-3374-EE7C-3325-C3FB14A1E138}"/>
              </a:ext>
            </a:extLst>
          </p:cNvPr>
          <p:cNvSpPr txBox="1"/>
          <p:nvPr/>
        </p:nvSpPr>
        <p:spPr>
          <a:xfrm>
            <a:off x="890956" y="2552539"/>
            <a:ext cx="7374038"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YASH KUMAR</a:t>
            </a:r>
          </a:p>
          <a:p>
            <a:r>
              <a:rPr lang="en-US" sz="1600" dirty="0">
                <a:solidFill>
                  <a:schemeClr val="tx1"/>
                </a:solidFill>
                <a:latin typeface="Times New Roman" panose="02020603050405020304" pitchFamily="18" charset="0"/>
                <a:cs typeface="Times New Roman" panose="02020603050405020304" pitchFamily="18" charset="0"/>
              </a:rPr>
              <a:t>A</a:t>
            </a:r>
            <a:r>
              <a:rPr lang="en-US" sz="1600" b="0" i="0" dirty="0">
                <a:solidFill>
                  <a:schemeClr val="tx1"/>
                </a:solidFill>
                <a:effectLst/>
                <a:latin typeface="Times New Roman" panose="02020603050405020304" pitchFamily="18" charset="0"/>
                <a:cs typeface="Times New Roman" panose="02020603050405020304" pitchFamily="18" charset="0"/>
              </a:rPr>
              <a:t> Hardware Assembler for creating functional systems.</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863916B-9FA5-D50A-3E76-B64F4178128B}"/>
              </a:ext>
            </a:extLst>
          </p:cNvPr>
          <p:cNvSpPr txBox="1"/>
          <p:nvPr/>
        </p:nvSpPr>
        <p:spPr>
          <a:xfrm>
            <a:off x="890956" y="3241825"/>
            <a:ext cx="7244859"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SHRASTI RAJPOOT</a:t>
            </a:r>
          </a:p>
          <a:p>
            <a:r>
              <a:rPr lang="en-US" sz="1600" dirty="0">
                <a:solidFill>
                  <a:schemeClr val="tx1"/>
                </a:solidFill>
                <a:latin typeface="Times New Roman" panose="02020603050405020304" pitchFamily="18" charset="0"/>
                <a:cs typeface="Times New Roman" panose="02020603050405020304" pitchFamily="18" charset="0"/>
              </a:rPr>
              <a:t>A</a:t>
            </a:r>
            <a:r>
              <a:rPr lang="en-US" sz="1600" b="0" i="0" dirty="0">
                <a:solidFill>
                  <a:schemeClr val="tx1"/>
                </a:solidFill>
                <a:effectLst/>
                <a:latin typeface="Times New Roman" panose="02020603050405020304" pitchFamily="18" charset="0"/>
                <a:cs typeface="Times New Roman" panose="02020603050405020304" pitchFamily="18" charset="0"/>
              </a:rPr>
              <a:t> Data Analyst for transforming raw data into actionable insights.</a:t>
            </a:r>
            <a:endParaRPr lang="en-IN" sz="1600" dirty="0">
              <a:solidFill>
                <a:schemeClr val="tx1"/>
              </a:solidFill>
            </a:endParaRPr>
          </a:p>
        </p:txBody>
      </p:sp>
      <p:sp>
        <p:nvSpPr>
          <p:cNvPr id="9" name="TextBox 8">
            <a:extLst>
              <a:ext uri="{FF2B5EF4-FFF2-40B4-BE49-F238E27FC236}">
                <a16:creationId xmlns:a16="http://schemas.microsoft.com/office/drawing/2014/main" id="{D0E053CC-86A3-9C61-7225-84E0716D0281}"/>
              </a:ext>
            </a:extLst>
          </p:cNvPr>
          <p:cNvSpPr txBox="1"/>
          <p:nvPr/>
        </p:nvSpPr>
        <p:spPr>
          <a:xfrm>
            <a:off x="890956" y="3929195"/>
            <a:ext cx="7033846"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ITI PURWAR</a:t>
            </a:r>
          </a:p>
          <a:p>
            <a:r>
              <a:rPr lang="en-US" sz="1600" dirty="0">
                <a:solidFill>
                  <a:schemeClr val="tx1"/>
                </a:solidFill>
                <a:latin typeface="Times New Roman" panose="02020603050405020304" pitchFamily="18" charset="0"/>
                <a:cs typeface="Times New Roman" panose="02020603050405020304" pitchFamily="18" charset="0"/>
              </a:rPr>
              <a:t>A </a:t>
            </a:r>
            <a:r>
              <a:rPr lang="en-US" sz="1600" b="0" i="0" dirty="0">
                <a:solidFill>
                  <a:schemeClr val="tx1"/>
                </a:solidFill>
                <a:effectLst/>
                <a:latin typeface="Times New Roman" panose="02020603050405020304" pitchFamily="18" charset="0"/>
                <a:cs typeface="Times New Roman" panose="02020603050405020304" pitchFamily="18" charset="0"/>
              </a:rPr>
              <a:t>System Tester to ensure the quality and reliability of </a:t>
            </a:r>
            <a:r>
              <a:rPr lang="en-US" sz="1600" dirty="0">
                <a:solidFill>
                  <a:schemeClr val="tx1"/>
                </a:solidFill>
                <a:latin typeface="Times New Roman" panose="02020603050405020304" pitchFamily="18" charset="0"/>
                <a:cs typeface="Times New Roman" panose="02020603050405020304" pitchFamily="18" charset="0"/>
              </a:rPr>
              <a:t>project.</a:t>
            </a:r>
            <a:r>
              <a:rPr lang="en-US" sz="1600" b="0" i="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Mean Value Theorem by Slidesgo">
  <a:themeElements>
    <a:clrScheme name="Simple Light">
      <a:dk1>
        <a:srgbClr val="000000"/>
      </a:dk1>
      <a:lt1>
        <a:srgbClr val="EFEFEF"/>
      </a:lt1>
      <a:dk2>
        <a:srgbClr val="F8B546"/>
      </a:dk2>
      <a:lt2>
        <a:srgbClr val="F68D56"/>
      </a:lt2>
      <a:accent1>
        <a:srgbClr val="71DAFD"/>
      </a:accent1>
      <a:accent2>
        <a:srgbClr val="415AB2"/>
      </a:accent2>
      <a:accent3>
        <a:srgbClr val="DD9FE7"/>
      </a:accent3>
      <a:accent4>
        <a:srgbClr val="F578AE"/>
      </a:accent4>
      <a:accent5>
        <a:srgbClr val="666666"/>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716</Words>
  <Application>Microsoft Office PowerPoint</Application>
  <PresentationFormat>On-screen Show (16:9)</PresentationFormat>
  <Paragraphs>51</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Times New Roman</vt:lpstr>
      <vt:lpstr>Aptos Serif</vt:lpstr>
      <vt:lpstr>Epilogue</vt:lpstr>
      <vt:lpstr>Bebas Neue</vt:lpstr>
      <vt:lpstr>Albert Sans</vt:lpstr>
      <vt:lpstr>Amasis MT Pro Black</vt:lpstr>
      <vt:lpstr>Arial</vt:lpstr>
      <vt:lpstr>Anaheim</vt:lpstr>
      <vt:lpstr>Golos Text</vt:lpstr>
      <vt:lpstr>Mean Value Theorem by Slidesgo</vt:lpstr>
      <vt:lpstr>“WEATHER MONITORING STATION”</vt:lpstr>
      <vt:lpstr>PROBLEM  STATEMENT</vt:lpstr>
      <vt:lpstr>PROPOSED SOLUTION</vt:lpstr>
      <vt:lpstr>COMPONENTS USED</vt:lpstr>
      <vt:lpstr>COMPONENTS USED</vt:lpstr>
      <vt:lpstr>ADVANTAGES </vt:lpstr>
      <vt:lpstr>FUTURE SCOPE</vt:lpstr>
      <vt:lpstr>CONCLUSION</vt:lpstr>
      <vt:lpstr>TEAM MEMBERS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Yash Kumar</cp:lastModifiedBy>
  <cp:revision>8</cp:revision>
  <dcterms:modified xsi:type="dcterms:W3CDTF">2024-12-16T16:00:57Z</dcterms:modified>
</cp:coreProperties>
</file>